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84" r:id="rId2"/>
  </p:sldMasterIdLst>
  <p:notesMasterIdLst>
    <p:notesMasterId r:id="rId29"/>
  </p:notesMasterIdLst>
  <p:sldIdLst>
    <p:sldId id="256" r:id="rId3"/>
    <p:sldId id="259" r:id="rId4"/>
    <p:sldId id="265" r:id="rId5"/>
    <p:sldId id="295" r:id="rId6"/>
    <p:sldId id="296" r:id="rId7"/>
    <p:sldId id="297" r:id="rId8"/>
    <p:sldId id="298" r:id="rId9"/>
    <p:sldId id="299" r:id="rId10"/>
    <p:sldId id="300" r:id="rId11"/>
    <p:sldId id="283" r:id="rId12"/>
    <p:sldId id="289" r:id="rId13"/>
    <p:sldId id="261" r:id="rId14"/>
    <p:sldId id="257" r:id="rId15"/>
    <p:sldId id="290" r:id="rId16"/>
    <p:sldId id="291" r:id="rId17"/>
    <p:sldId id="292" r:id="rId18"/>
    <p:sldId id="293" r:id="rId19"/>
    <p:sldId id="314" r:id="rId20"/>
    <p:sldId id="315" r:id="rId21"/>
    <p:sldId id="316" r:id="rId22"/>
    <p:sldId id="317" r:id="rId23"/>
    <p:sldId id="318" r:id="rId24"/>
    <p:sldId id="294" r:id="rId25"/>
    <p:sldId id="301" r:id="rId26"/>
    <p:sldId id="281" r:id="rId27"/>
    <p:sldId id="270" r:id="rId28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C0DE"/>
    <a:srgbClr val="944A95"/>
    <a:srgbClr val="EA4A86"/>
    <a:srgbClr val="7EC296"/>
    <a:srgbClr val="F5845B"/>
    <a:srgbClr val="E77E5A"/>
    <a:srgbClr val="F1C51E"/>
    <a:srgbClr val="000000"/>
    <a:srgbClr val="EF7724"/>
    <a:srgbClr val="FFCB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07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41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ags" Target="tags/tag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DEF06D-6203-45D1-8DED-F6B6205DEEB5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9A48E6-CEE5-4559-95A1-B5D6CD0BD60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6581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84372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754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02F9-8785-4E2B-9C7A-1ECEEC2A876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BA08-CB6B-4E43-9159-B08242690E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02F9-8785-4E2B-9C7A-1ECEEC2A876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BA08-CB6B-4E43-9159-B08242690E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02F9-8785-4E2B-9C7A-1ECEEC2A876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BA08-CB6B-4E43-9159-B08242690E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02F9-8785-4E2B-9C7A-1ECEEC2A876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BA08-CB6B-4E43-9159-B08242690E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02F9-8785-4E2B-9C7A-1ECEEC2A876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BA08-CB6B-4E43-9159-B08242690E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02F9-8785-4E2B-9C7A-1ECEEC2A876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BA08-CB6B-4E43-9159-B08242690E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02F9-8785-4E2B-9C7A-1ECEEC2A876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BA08-CB6B-4E43-9159-B08242690E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02F9-8785-4E2B-9C7A-1ECEEC2A876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BA08-CB6B-4E43-9159-B08242690E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02F9-8785-4E2B-9C7A-1ECEEC2A876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BA08-CB6B-4E43-9159-B08242690E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02F9-8785-4E2B-9C7A-1ECEEC2A876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BA08-CB6B-4E43-9159-B08242690E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02F9-8785-4E2B-9C7A-1ECEEC2A876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BA08-CB6B-4E43-9159-B08242690E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02F9-8785-4E2B-9C7A-1ECEEC2A876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BA08-CB6B-4E43-9159-B08242690E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02F9-8785-4E2B-9C7A-1ECEEC2A876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BA08-CB6B-4E43-9159-B08242690E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02F9-8785-4E2B-9C7A-1ECEEC2A876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BA08-CB6B-4E43-9159-B08242690E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02F9-8785-4E2B-9C7A-1ECEEC2A876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BA08-CB6B-4E43-9159-B08242690E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02F9-8785-4E2B-9C7A-1ECEEC2A876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BA08-CB6B-4E43-9159-B08242690E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02F9-8785-4E2B-9C7A-1ECEEC2A876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BA08-CB6B-4E43-9159-B08242690E5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</p:cSld>
  <p:clrMapOvr>
    <a:masterClrMapping/>
  </p:clrMapOvr>
  <p:hf sldNum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02F9-8785-4E2B-9C7A-1ECEEC2A876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BA08-CB6B-4E43-9159-B08242690E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02F9-8785-4E2B-9C7A-1ECEEC2A876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BA08-CB6B-4E43-9159-B08242690E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02F9-8785-4E2B-9C7A-1ECEEC2A876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BA08-CB6B-4E43-9159-B08242690E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02F9-8785-4E2B-9C7A-1ECEEC2A876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BA08-CB6B-4E43-9159-B08242690E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02F9-8785-4E2B-9C7A-1ECEEC2A876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BA08-CB6B-4E43-9159-B08242690E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02F9-8785-4E2B-9C7A-1ECEEC2A876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BA08-CB6B-4E43-9159-B08242690E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02F9-8785-4E2B-9C7A-1ECEEC2A876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BA08-CB6B-4E43-9159-B08242690E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5347744" y="1182912"/>
            <a:ext cx="1511028" cy="1752792"/>
          </a:xfrm>
          <a:custGeom>
            <a:avLst/>
            <a:gdLst>
              <a:gd name="connsiteX0" fmla="*/ 755514 w 1511028"/>
              <a:gd name="connsiteY0" fmla="*/ 0 h 1752792"/>
              <a:gd name="connsiteX1" fmla="*/ 1511028 w 1511028"/>
              <a:gd name="connsiteY1" fmla="*/ 458159 h 1752792"/>
              <a:gd name="connsiteX2" fmla="*/ 1511028 w 1511028"/>
              <a:gd name="connsiteY2" fmla="*/ 1294633 h 1752792"/>
              <a:gd name="connsiteX3" fmla="*/ 755514 w 1511028"/>
              <a:gd name="connsiteY3" fmla="*/ 1752792 h 1752792"/>
              <a:gd name="connsiteX4" fmla="*/ 0 w 1511028"/>
              <a:gd name="connsiteY4" fmla="*/ 1294633 h 1752792"/>
              <a:gd name="connsiteX5" fmla="*/ 0 w 1511028"/>
              <a:gd name="connsiteY5" fmla="*/ 458159 h 175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1028" h="1752792">
                <a:moveTo>
                  <a:pt x="755514" y="0"/>
                </a:moveTo>
                <a:lnTo>
                  <a:pt x="1511028" y="458159"/>
                </a:lnTo>
                <a:lnTo>
                  <a:pt x="1511028" y="1294633"/>
                </a:lnTo>
                <a:lnTo>
                  <a:pt x="755514" y="1752792"/>
                </a:lnTo>
                <a:lnTo>
                  <a:pt x="0" y="1294633"/>
                </a:lnTo>
                <a:lnTo>
                  <a:pt x="0" y="458159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dirty="0"/>
              <a:t>Drag and </a:t>
            </a:r>
            <a:r>
              <a:rPr lang="en-US"/>
              <a:t>Drop image</a:t>
            </a:r>
          </a:p>
        </p:txBody>
      </p:sp>
      <p:sp>
        <p:nvSpPr>
          <p:cNvPr id="4" name="Frame 3"/>
          <p:cNvSpPr/>
          <p:nvPr userDrawn="1"/>
        </p:nvSpPr>
        <p:spPr>
          <a:xfrm rot="20608960">
            <a:off x="3340184" y="1932050"/>
            <a:ext cx="254515" cy="254515"/>
          </a:xfrm>
          <a:prstGeom prst="frame">
            <a:avLst>
              <a:gd name="adj1" fmla="val 9131"/>
            </a:avLst>
          </a:prstGeom>
          <a:gradFill>
            <a:gsLst>
              <a:gs pos="0">
                <a:schemeClr val="accent1"/>
              </a:gs>
              <a:gs pos="98000">
                <a:schemeClr val="accent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Block Arc 4"/>
          <p:cNvSpPr/>
          <p:nvPr userDrawn="1"/>
        </p:nvSpPr>
        <p:spPr>
          <a:xfrm rot="8100000">
            <a:off x="4186018" y="1745829"/>
            <a:ext cx="535674" cy="535674"/>
          </a:xfrm>
          <a:prstGeom prst="blockArc">
            <a:avLst>
              <a:gd name="adj1" fmla="val 10800000"/>
              <a:gd name="adj2" fmla="val 3"/>
              <a:gd name="adj3" fmla="val 11284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eeform 6"/>
          <p:cNvSpPr/>
          <p:nvPr userDrawn="1"/>
        </p:nvSpPr>
        <p:spPr>
          <a:xfrm rot="16935891">
            <a:off x="7426417" y="1730804"/>
            <a:ext cx="489538" cy="489538"/>
          </a:xfrm>
          <a:custGeom>
            <a:avLst/>
            <a:gdLst>
              <a:gd name="connsiteX0" fmla="*/ 133977 w 1378857"/>
              <a:gd name="connsiteY0" fmla="*/ 302002 h 1378857"/>
              <a:gd name="connsiteX1" fmla="*/ 133977 w 1378857"/>
              <a:gd name="connsiteY1" fmla="*/ 1256486 h 1378857"/>
              <a:gd name="connsiteX2" fmla="*/ 1088463 w 1378857"/>
              <a:gd name="connsiteY2" fmla="*/ 1256486 h 1378857"/>
              <a:gd name="connsiteX3" fmla="*/ 0 w 1378857"/>
              <a:gd name="connsiteY3" fmla="*/ 0 h 1378857"/>
              <a:gd name="connsiteX4" fmla="*/ 1378857 w 1378857"/>
              <a:gd name="connsiteY4" fmla="*/ 1378857 h 1378857"/>
              <a:gd name="connsiteX5" fmla="*/ 0 w 1378857"/>
              <a:gd name="connsiteY5" fmla="*/ 1378857 h 137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8857" h="1378857">
                <a:moveTo>
                  <a:pt x="133977" y="302002"/>
                </a:moveTo>
                <a:lnTo>
                  <a:pt x="133977" y="1256486"/>
                </a:lnTo>
                <a:lnTo>
                  <a:pt x="1088463" y="1256486"/>
                </a:lnTo>
                <a:close/>
                <a:moveTo>
                  <a:pt x="0" y="0"/>
                </a:moveTo>
                <a:lnTo>
                  <a:pt x="1378857" y="1378857"/>
                </a:lnTo>
                <a:lnTo>
                  <a:pt x="0" y="137885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98000">
                <a:schemeClr val="accent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Donut 7"/>
          <p:cNvSpPr/>
          <p:nvPr userDrawn="1"/>
        </p:nvSpPr>
        <p:spPr>
          <a:xfrm>
            <a:off x="8483600" y="1928666"/>
            <a:ext cx="248478" cy="248478"/>
          </a:xfrm>
          <a:prstGeom prst="donut">
            <a:avLst>
              <a:gd name="adj" fmla="val 13201"/>
            </a:avLst>
          </a:prstGeom>
          <a:gradFill>
            <a:gsLst>
              <a:gs pos="0">
                <a:schemeClr val="accent5"/>
              </a:gs>
              <a:gs pos="98000">
                <a:schemeClr val="accent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hf sldNum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947" y="2038088"/>
            <a:ext cx="364633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hf sldNum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3386667" y="719667"/>
            <a:ext cx="5418666" cy="5418666"/>
          </a:xfrm>
          <a:custGeom>
            <a:avLst/>
            <a:gdLst>
              <a:gd name="connsiteX0" fmla="*/ 2709333 w 5418666"/>
              <a:gd name="connsiteY0" fmla="*/ 1117437 h 5418666"/>
              <a:gd name="connsiteX1" fmla="*/ 1117437 w 5418666"/>
              <a:gd name="connsiteY1" fmla="*/ 2709333 h 5418666"/>
              <a:gd name="connsiteX2" fmla="*/ 2709333 w 5418666"/>
              <a:gd name="connsiteY2" fmla="*/ 4301229 h 5418666"/>
              <a:gd name="connsiteX3" fmla="*/ 4301229 w 5418666"/>
              <a:gd name="connsiteY3" fmla="*/ 2709333 h 5418666"/>
              <a:gd name="connsiteX4" fmla="*/ 2709333 w 5418666"/>
              <a:gd name="connsiteY4" fmla="*/ 1117437 h 5418666"/>
              <a:gd name="connsiteX5" fmla="*/ 2709333 w 5418666"/>
              <a:gd name="connsiteY5" fmla="*/ 0 h 5418666"/>
              <a:gd name="connsiteX6" fmla="*/ 5418666 w 5418666"/>
              <a:gd name="connsiteY6" fmla="*/ 2709333 h 5418666"/>
              <a:gd name="connsiteX7" fmla="*/ 2709333 w 5418666"/>
              <a:gd name="connsiteY7" fmla="*/ 5418666 h 5418666"/>
              <a:gd name="connsiteX8" fmla="*/ 0 w 5418666"/>
              <a:gd name="connsiteY8" fmla="*/ 2709333 h 5418666"/>
              <a:gd name="connsiteX9" fmla="*/ 2709333 w 5418666"/>
              <a:gd name="connsiteY9" fmla="*/ 0 h 541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18666" h="5418666">
                <a:moveTo>
                  <a:pt x="2709333" y="1117437"/>
                </a:moveTo>
                <a:cubicBezTo>
                  <a:pt x="1830153" y="1117437"/>
                  <a:pt x="1117437" y="1830153"/>
                  <a:pt x="1117437" y="2709333"/>
                </a:cubicBezTo>
                <a:cubicBezTo>
                  <a:pt x="1117437" y="3588513"/>
                  <a:pt x="1830153" y="4301229"/>
                  <a:pt x="2709333" y="4301229"/>
                </a:cubicBezTo>
                <a:cubicBezTo>
                  <a:pt x="3588513" y="4301229"/>
                  <a:pt x="4301229" y="3588513"/>
                  <a:pt x="4301229" y="2709333"/>
                </a:cubicBezTo>
                <a:cubicBezTo>
                  <a:pt x="4301229" y="1830153"/>
                  <a:pt x="3588513" y="1117437"/>
                  <a:pt x="2709333" y="1117437"/>
                </a:cubicBezTo>
                <a:close/>
                <a:moveTo>
                  <a:pt x="2709333" y="0"/>
                </a:moveTo>
                <a:cubicBezTo>
                  <a:pt x="4205656" y="0"/>
                  <a:pt x="5418666" y="1213010"/>
                  <a:pt x="5418666" y="2709333"/>
                </a:cubicBezTo>
                <a:cubicBezTo>
                  <a:pt x="5418666" y="4205656"/>
                  <a:pt x="4205656" y="5418666"/>
                  <a:pt x="2709333" y="5418666"/>
                </a:cubicBezTo>
                <a:cubicBezTo>
                  <a:pt x="1213010" y="5418666"/>
                  <a:pt x="0" y="4205656"/>
                  <a:pt x="0" y="2709333"/>
                </a:cubicBezTo>
                <a:cubicBezTo>
                  <a:pt x="0" y="1213010"/>
                  <a:pt x="1213010" y="0"/>
                  <a:pt x="2709333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dirty="0"/>
              <a:t>Drag and </a:t>
            </a:r>
            <a:r>
              <a:rPr lang="en-US"/>
              <a:t>Drop image</a:t>
            </a:r>
          </a:p>
        </p:txBody>
      </p:sp>
    </p:spTree>
  </p:cSld>
  <p:clrMapOvr>
    <a:masterClrMapping/>
  </p:clrMapOvr>
  <p:hf sldNum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6894287" y="928916"/>
            <a:ext cx="2685143" cy="2322285"/>
          </a:xfrm>
          <a:custGeom>
            <a:avLst/>
            <a:gdLst>
              <a:gd name="connsiteX0" fmla="*/ 1342572 w 2685143"/>
              <a:gd name="connsiteY0" fmla="*/ 0 h 2322285"/>
              <a:gd name="connsiteX1" fmla="*/ 2685143 w 2685143"/>
              <a:gd name="connsiteY1" fmla="*/ 2322285 h 2322285"/>
              <a:gd name="connsiteX2" fmla="*/ 0 w 2685143"/>
              <a:gd name="connsiteY2" fmla="*/ 2322285 h 232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5143" h="2322285">
                <a:moveTo>
                  <a:pt x="1342572" y="0"/>
                </a:moveTo>
                <a:lnTo>
                  <a:pt x="2685143" y="2322285"/>
                </a:lnTo>
                <a:lnTo>
                  <a:pt x="0" y="2322285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dirty="0"/>
              <a:t>Drag and </a:t>
            </a:r>
            <a:r>
              <a:rPr lang="en-US"/>
              <a:t>Drop image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5551715" y="3251201"/>
            <a:ext cx="2685143" cy="2322285"/>
          </a:xfrm>
          <a:custGeom>
            <a:avLst/>
            <a:gdLst>
              <a:gd name="connsiteX0" fmla="*/ 1342572 w 2685143"/>
              <a:gd name="connsiteY0" fmla="*/ 0 h 2322285"/>
              <a:gd name="connsiteX1" fmla="*/ 2685143 w 2685143"/>
              <a:gd name="connsiteY1" fmla="*/ 2322285 h 2322285"/>
              <a:gd name="connsiteX2" fmla="*/ 0 w 2685143"/>
              <a:gd name="connsiteY2" fmla="*/ 2322285 h 232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5143" h="2322285">
                <a:moveTo>
                  <a:pt x="1342572" y="0"/>
                </a:moveTo>
                <a:lnTo>
                  <a:pt x="2685143" y="2322285"/>
                </a:lnTo>
                <a:lnTo>
                  <a:pt x="0" y="2322285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dirty="0"/>
              <a:t>Drag and </a:t>
            </a:r>
            <a:r>
              <a:rPr lang="en-US"/>
              <a:t>Drop image</a:t>
            </a:r>
          </a:p>
        </p:txBody>
      </p:sp>
    </p:spTree>
  </p:cSld>
  <p:clrMapOvr>
    <a:masterClrMapping/>
  </p:clrMapOvr>
  <p:hf sldNum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Half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643987" y="289932"/>
            <a:ext cx="948100" cy="345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6090694" y="0"/>
            <a:ext cx="6101306" cy="6858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ransition/>
  <p:hf sldNum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2025/1/2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2025/1/2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02F9-8785-4E2B-9C7A-1ECEEC2A876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BA08-CB6B-4E43-9159-B08242690E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02F9-8785-4E2B-9C7A-1ECEEC2A876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BA08-CB6B-4E43-9159-B08242690E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02F9-8785-4E2B-9C7A-1ECEEC2A876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BA08-CB6B-4E43-9159-B08242690E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02F9-8785-4E2B-9C7A-1ECEEC2A876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BA08-CB6B-4E43-9159-B08242690E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02F9-8785-4E2B-9C7A-1ECEEC2A876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BA08-CB6B-4E43-9159-B08242690E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02F9-8785-4E2B-9C7A-1ECEEC2A876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BA08-CB6B-4E43-9159-B08242690E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4F02F9-8785-4E2B-9C7A-1ECEEC2A876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DBA08-CB6B-4E43-9159-B08242690E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</p:sldLayoutIdLst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5400000">
            <a:off x="2616200" y="-2717799"/>
            <a:ext cx="6959601" cy="12192003"/>
          </a:xfrm>
          <a:prstGeom prst="rect">
            <a:avLst/>
          </a:prstGeom>
        </p:spPr>
      </p:pic>
      <p:sp>
        <p:nvSpPr>
          <p:cNvPr id="88" name="矩形 87"/>
          <p:cNvSpPr/>
          <p:nvPr/>
        </p:nvSpPr>
        <p:spPr>
          <a:xfrm>
            <a:off x="1357086" y="918029"/>
            <a:ext cx="9477829" cy="5021943"/>
          </a:xfrm>
          <a:prstGeom prst="rect">
            <a:avLst/>
          </a:prstGeom>
          <a:noFill/>
          <a:ln w="95250">
            <a:solidFill>
              <a:srgbClr val="32CEC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8911" y="2293513"/>
            <a:ext cx="9708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gradFill>
                  <a:gsLst>
                    <a:gs pos="0">
                      <a:srgbClr val="F607D3"/>
                    </a:gs>
                    <a:gs pos="100000">
                      <a:srgbClr val="2A91F7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/>
                <a:cs typeface="+mn-ea"/>
                <a:sym typeface="Arial" panose="020B0604020202020204"/>
              </a:rPr>
              <a:t>  开源生态系统中的 </a:t>
            </a:r>
            <a:r>
              <a:rPr lang="zh-CN" altLang="en-US" sz="4800" b="1" dirty="0">
                <a:gradFill>
                  <a:gsLst>
                    <a:gs pos="0">
                      <a:srgbClr val="F607D3"/>
                    </a:gs>
                    <a:gs pos="100000">
                      <a:srgbClr val="2A91F7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/>
                <a:cs typeface="+mn-ea"/>
                <a:sym typeface="Arial" panose="020B0604020202020204"/>
              </a:rPr>
              <a:t>“冷门宝藏” </a:t>
            </a:r>
            <a:r>
              <a:rPr lang="zh-CN" altLang="en-US" sz="3200" dirty="0">
                <a:gradFill>
                  <a:gsLst>
                    <a:gs pos="0">
                      <a:srgbClr val="F607D3"/>
                    </a:gs>
                    <a:gs pos="100000">
                      <a:srgbClr val="2A91F7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/>
                <a:cs typeface="+mn-ea"/>
                <a:sym typeface="Arial" panose="020B0604020202020204"/>
              </a:rPr>
              <a:t>挖掘</a:t>
            </a:r>
            <a:endParaRPr lang="zh-CN" altLang="en-US" sz="4800" dirty="0">
              <a:gradFill>
                <a:gsLst>
                  <a:gs pos="0">
                    <a:srgbClr val="F607D3"/>
                  </a:gs>
                  <a:gs pos="100000">
                    <a:srgbClr val="2A91F7"/>
                  </a:gs>
                </a:gsLst>
                <a:path path="circle">
                  <a:fillToRect l="100000" b="100000"/>
                </a:path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1893146" y="3380861"/>
            <a:ext cx="8666904" cy="294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en-US" altLang="zh-CN" sz="1000" dirty="0">
                <a:solidFill>
                  <a:schemeClr val="bg1"/>
                </a:solidFill>
                <a:latin typeface="Arial" panose="020B0604020202020204"/>
                <a:cs typeface="+mn-ea"/>
                <a:sym typeface="Arial" panose="020B0604020202020204"/>
              </a:rPr>
              <a:t>Mining-Hidden-Gems-in-the-Open-Source-Ecosystem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95" name="矩形: 圆角 94"/>
          <p:cNvSpPr/>
          <p:nvPr/>
        </p:nvSpPr>
        <p:spPr>
          <a:xfrm>
            <a:off x="8108852" y="4433922"/>
            <a:ext cx="1689295" cy="300879"/>
          </a:xfrm>
          <a:prstGeom prst="roundRect">
            <a:avLst>
              <a:gd name="adj" fmla="val 22999"/>
            </a:avLst>
          </a:prstGeom>
          <a:noFill/>
          <a:ln>
            <a:solidFill>
              <a:srgbClr val="F02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王惜冉 ，吴彤</a:t>
            </a:r>
          </a:p>
        </p:txBody>
      </p:sp>
      <p:sp>
        <p:nvSpPr>
          <p:cNvPr id="96" name="矩形 95"/>
          <p:cNvSpPr/>
          <p:nvPr/>
        </p:nvSpPr>
        <p:spPr>
          <a:xfrm rot="19778315">
            <a:off x="2908855" y="702858"/>
            <a:ext cx="426644" cy="434811"/>
          </a:xfrm>
          <a:prstGeom prst="rect">
            <a:avLst/>
          </a:prstGeom>
          <a:gradFill>
            <a:gsLst>
              <a:gs pos="0">
                <a:srgbClr val="81C490"/>
              </a:gs>
              <a:gs pos="100000">
                <a:srgbClr val="40C1F0"/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cxnSp>
        <p:nvCxnSpPr>
          <p:cNvPr id="105" name="直接连接符 104"/>
          <p:cNvCxnSpPr/>
          <p:nvPr/>
        </p:nvCxnSpPr>
        <p:spPr>
          <a:xfrm>
            <a:off x="10369550" y="768350"/>
            <a:ext cx="381000" cy="149679"/>
          </a:xfrm>
          <a:prstGeom prst="line">
            <a:avLst/>
          </a:prstGeom>
          <a:ln w="66675" cap="sq">
            <a:solidFill>
              <a:srgbClr val="FDC3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 flipH="1">
            <a:off x="10668000" y="918029"/>
            <a:ext cx="82550" cy="301171"/>
          </a:xfrm>
          <a:prstGeom prst="line">
            <a:avLst/>
          </a:prstGeom>
          <a:ln w="66675" cap="sq">
            <a:solidFill>
              <a:srgbClr val="FDC3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/>
        </p:nvCxnSpPr>
        <p:spPr>
          <a:xfrm>
            <a:off x="10133956" y="874939"/>
            <a:ext cx="373349" cy="119970"/>
          </a:xfrm>
          <a:prstGeom prst="line">
            <a:avLst/>
          </a:prstGeom>
          <a:ln w="50800" cap="sq">
            <a:solidFill>
              <a:srgbClr val="AA4E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/>
        </p:nvCxnSpPr>
        <p:spPr>
          <a:xfrm flipH="1">
            <a:off x="10419049" y="994909"/>
            <a:ext cx="86311" cy="335191"/>
          </a:xfrm>
          <a:prstGeom prst="line">
            <a:avLst/>
          </a:prstGeom>
          <a:ln w="50800" cap="sq">
            <a:solidFill>
              <a:srgbClr val="AA4E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/>
        </p:nvCxnSpPr>
        <p:spPr>
          <a:xfrm>
            <a:off x="8890000" y="711200"/>
            <a:ext cx="127000" cy="283709"/>
          </a:xfrm>
          <a:prstGeom prst="line">
            <a:avLst/>
          </a:prstGeom>
          <a:ln w="34925" cap="sq">
            <a:solidFill>
              <a:srgbClr val="AA4A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/>
        </p:nvCxnSpPr>
        <p:spPr>
          <a:xfrm>
            <a:off x="9061450" y="711200"/>
            <a:ext cx="133350" cy="283709"/>
          </a:xfrm>
          <a:prstGeom prst="line">
            <a:avLst/>
          </a:prstGeom>
          <a:ln w="53975" cap="sq">
            <a:solidFill>
              <a:srgbClr val="F282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/>
        </p:nvCxnSpPr>
        <p:spPr>
          <a:xfrm>
            <a:off x="9277994" y="702753"/>
            <a:ext cx="102901" cy="232171"/>
          </a:xfrm>
          <a:prstGeom prst="line">
            <a:avLst/>
          </a:prstGeom>
          <a:ln w="63500" cap="sq">
            <a:solidFill>
              <a:srgbClr val="FDC7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矩形 126"/>
          <p:cNvSpPr/>
          <p:nvPr/>
        </p:nvSpPr>
        <p:spPr>
          <a:xfrm rot="3469395">
            <a:off x="2766588" y="5855161"/>
            <a:ext cx="134286" cy="134286"/>
          </a:xfrm>
          <a:prstGeom prst="rect">
            <a:avLst/>
          </a:prstGeom>
          <a:solidFill>
            <a:srgbClr val="FBD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cxnSp>
        <p:nvCxnSpPr>
          <p:cNvPr id="129" name="直接连接符 128"/>
          <p:cNvCxnSpPr/>
          <p:nvPr/>
        </p:nvCxnSpPr>
        <p:spPr>
          <a:xfrm flipH="1">
            <a:off x="3378996" y="5884068"/>
            <a:ext cx="414338" cy="161925"/>
          </a:xfrm>
          <a:prstGeom prst="line">
            <a:avLst/>
          </a:prstGeom>
          <a:ln w="63500" cap="sq">
            <a:solidFill>
              <a:srgbClr val="F482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/>
        </p:nvCxnSpPr>
        <p:spPr>
          <a:xfrm>
            <a:off x="8748074" y="5813643"/>
            <a:ext cx="0" cy="407603"/>
          </a:xfrm>
          <a:prstGeom prst="line">
            <a:avLst/>
          </a:prstGeom>
          <a:ln w="60325">
            <a:solidFill>
              <a:srgbClr val="F275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/>
        </p:nvCxnSpPr>
        <p:spPr>
          <a:xfrm flipH="1">
            <a:off x="10244137" y="5765007"/>
            <a:ext cx="104776" cy="245122"/>
          </a:xfrm>
          <a:prstGeom prst="line">
            <a:avLst/>
          </a:prstGeom>
          <a:ln w="38100" cap="sq">
            <a:solidFill>
              <a:srgbClr val="EB80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多边形: 形状 24"/>
          <p:cNvSpPr/>
          <p:nvPr/>
        </p:nvSpPr>
        <p:spPr>
          <a:xfrm>
            <a:off x="-2771775" y="-3524250"/>
            <a:ext cx="714375" cy="5701952"/>
          </a:xfrm>
          <a:custGeom>
            <a:avLst/>
            <a:gdLst>
              <a:gd name="connsiteX0" fmla="*/ 238125 w 714375"/>
              <a:gd name="connsiteY0" fmla="*/ 0 h 5701952"/>
              <a:gd name="connsiteX1" fmla="*/ 476250 w 714375"/>
              <a:gd name="connsiteY1" fmla="*/ 0 h 5701952"/>
              <a:gd name="connsiteX2" fmla="*/ 714375 w 714375"/>
              <a:gd name="connsiteY2" fmla="*/ 962025 h 5701952"/>
              <a:gd name="connsiteX3" fmla="*/ 476250 w 714375"/>
              <a:gd name="connsiteY3" fmla="*/ 1924050 h 5701952"/>
              <a:gd name="connsiteX4" fmla="*/ 238125 w 714375"/>
              <a:gd name="connsiteY4" fmla="*/ 2886075 h 5701952"/>
              <a:gd name="connsiteX5" fmla="*/ 476250 w 714375"/>
              <a:gd name="connsiteY5" fmla="*/ 3848100 h 5701952"/>
              <a:gd name="connsiteX6" fmla="*/ 472762 w 714375"/>
              <a:gd name="connsiteY6" fmla="*/ 3848100 h 5701952"/>
              <a:gd name="connsiteX7" fmla="*/ 693511 w 714375"/>
              <a:gd name="connsiteY7" fmla="*/ 4739927 h 5701952"/>
              <a:gd name="connsiteX8" fmla="*/ 455386 w 714375"/>
              <a:gd name="connsiteY8" fmla="*/ 5701952 h 5701952"/>
              <a:gd name="connsiteX9" fmla="*/ 217261 w 714375"/>
              <a:gd name="connsiteY9" fmla="*/ 5701952 h 5701952"/>
              <a:gd name="connsiteX10" fmla="*/ 455386 w 714375"/>
              <a:gd name="connsiteY10" fmla="*/ 4739927 h 5701952"/>
              <a:gd name="connsiteX11" fmla="*/ 217261 w 714375"/>
              <a:gd name="connsiteY11" fmla="*/ 3777902 h 5701952"/>
              <a:gd name="connsiteX12" fmla="*/ 220749 w 714375"/>
              <a:gd name="connsiteY12" fmla="*/ 3777902 h 5701952"/>
              <a:gd name="connsiteX13" fmla="*/ 0 w 714375"/>
              <a:gd name="connsiteY13" fmla="*/ 2886075 h 5701952"/>
              <a:gd name="connsiteX14" fmla="*/ 238125 w 714375"/>
              <a:gd name="connsiteY14" fmla="*/ 1924050 h 5701952"/>
              <a:gd name="connsiteX15" fmla="*/ 476250 w 714375"/>
              <a:gd name="connsiteY15" fmla="*/ 962025 h 5701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375" h="5701952">
                <a:moveTo>
                  <a:pt x="238125" y="0"/>
                </a:moveTo>
                <a:lnTo>
                  <a:pt x="476250" y="0"/>
                </a:lnTo>
                <a:lnTo>
                  <a:pt x="714375" y="962025"/>
                </a:lnTo>
                <a:lnTo>
                  <a:pt x="476250" y="1924050"/>
                </a:lnTo>
                <a:lnTo>
                  <a:pt x="238125" y="2886075"/>
                </a:lnTo>
                <a:lnTo>
                  <a:pt x="476250" y="3848100"/>
                </a:lnTo>
                <a:lnTo>
                  <a:pt x="472762" y="3848100"/>
                </a:lnTo>
                <a:lnTo>
                  <a:pt x="693511" y="4739927"/>
                </a:lnTo>
                <a:lnTo>
                  <a:pt x="455386" y="5701952"/>
                </a:lnTo>
                <a:lnTo>
                  <a:pt x="217261" y="5701952"/>
                </a:lnTo>
                <a:lnTo>
                  <a:pt x="455386" y="4739927"/>
                </a:lnTo>
                <a:lnTo>
                  <a:pt x="217261" y="3777902"/>
                </a:lnTo>
                <a:lnTo>
                  <a:pt x="220749" y="3777902"/>
                </a:lnTo>
                <a:lnTo>
                  <a:pt x="0" y="2886075"/>
                </a:lnTo>
                <a:lnTo>
                  <a:pt x="238125" y="1924050"/>
                </a:lnTo>
                <a:lnTo>
                  <a:pt x="476250" y="962025"/>
                </a:lnTo>
                <a:close/>
              </a:path>
            </a:pathLst>
          </a:custGeom>
          <a:gradFill>
            <a:gsLst>
              <a:gs pos="0">
                <a:srgbClr val="E77E5A"/>
              </a:gs>
              <a:gs pos="100000">
                <a:srgbClr val="F5845B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93" grpId="0"/>
      <p:bldP spid="9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5400000">
            <a:off x="2616200" y="-2717799"/>
            <a:ext cx="6959601" cy="12192003"/>
          </a:xfrm>
          <a:prstGeom prst="rect">
            <a:avLst/>
          </a:prstGeom>
        </p:spPr>
      </p:pic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screen"/>
          <a:srcRect/>
          <a:stretch>
            <a:fillRect/>
          </a:stretch>
        </p:blipFill>
        <p:spPr>
          <a:xfrm>
            <a:off x="3558117" y="795867"/>
            <a:ext cx="5128683" cy="5128683"/>
          </a:xfrm>
        </p:spPr>
      </p:pic>
      <p:sp>
        <p:nvSpPr>
          <p:cNvPr id="5" name="Title 1"/>
          <p:cNvSpPr txBox="1"/>
          <p:nvPr/>
        </p:nvSpPr>
        <p:spPr>
          <a:xfrm>
            <a:off x="3338475" y="2236658"/>
            <a:ext cx="5567966" cy="209379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4800" b="1" dirty="0">
                <a:gradFill>
                  <a:gsLst>
                    <a:gs pos="0">
                      <a:srgbClr val="EA4A86"/>
                    </a:gs>
                    <a:gs pos="98000">
                      <a:schemeClr val="accent4"/>
                    </a:gs>
                  </a:gsLst>
                  <a:lin ang="2700000" scaled="0"/>
                </a:gra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二</a:t>
            </a:r>
            <a:r>
              <a:rPr lang="en-US" altLang="zh-CN" sz="4800" b="1" dirty="0">
                <a:gradFill>
                  <a:gsLst>
                    <a:gs pos="0">
                      <a:srgbClr val="EA4A86"/>
                    </a:gs>
                    <a:gs pos="98000">
                      <a:schemeClr val="accent4"/>
                    </a:gs>
                  </a:gsLst>
                  <a:lin ang="2700000" scaled="0"/>
                </a:gra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zh-CN" altLang="en-US" sz="4800" b="1" dirty="0">
                <a:gradFill>
                  <a:gsLst>
                    <a:gs pos="0">
                      <a:srgbClr val="EA4A86"/>
                    </a:gs>
                    <a:gs pos="98000">
                      <a:schemeClr val="accent4"/>
                    </a:gs>
                  </a:gsLst>
                  <a:lin ang="2700000" scaled="0"/>
                </a:gra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实现过程</a:t>
            </a:r>
            <a:endParaRPr lang="en-US" sz="4800" b="1" dirty="0">
              <a:gradFill>
                <a:gsLst>
                  <a:gs pos="0">
                    <a:srgbClr val="EA4A86"/>
                  </a:gs>
                  <a:gs pos="98000">
                    <a:schemeClr val="accent4"/>
                  </a:gs>
                </a:gsLst>
                <a:lin ang="2700000" scaled="0"/>
              </a:gra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6" name="Freeform 5"/>
          <p:cNvSpPr/>
          <p:nvPr/>
        </p:nvSpPr>
        <p:spPr>
          <a:xfrm rot="16200000" flipH="1">
            <a:off x="7811685" y="-793793"/>
            <a:ext cx="3180445" cy="3179322"/>
          </a:xfrm>
          <a:custGeom>
            <a:avLst/>
            <a:gdLst>
              <a:gd name="connsiteX0" fmla="*/ 2133 w 3180445"/>
              <a:gd name="connsiteY0" fmla="*/ 2314494 h 3179322"/>
              <a:gd name="connsiteX1" fmla="*/ 2133 w 3180445"/>
              <a:gd name="connsiteY1" fmla="*/ 2316628 h 3179322"/>
              <a:gd name="connsiteX2" fmla="*/ 0 w 3180445"/>
              <a:gd name="connsiteY2" fmla="*/ 2316628 h 3179322"/>
              <a:gd name="connsiteX3" fmla="*/ 0 w 3180445"/>
              <a:gd name="connsiteY3" fmla="*/ 2410712 h 3179322"/>
              <a:gd name="connsiteX4" fmla="*/ 2133 w 3180445"/>
              <a:gd name="connsiteY4" fmla="*/ 2410712 h 3179322"/>
              <a:gd name="connsiteX5" fmla="*/ 2133 w 3180445"/>
              <a:gd name="connsiteY5" fmla="*/ 3179322 h 3179322"/>
              <a:gd name="connsiteX6" fmla="*/ 96217 w 3180445"/>
              <a:gd name="connsiteY6" fmla="*/ 3179322 h 3179322"/>
              <a:gd name="connsiteX7" fmla="*/ 96217 w 3180445"/>
              <a:gd name="connsiteY7" fmla="*/ 2410712 h 3179322"/>
              <a:gd name="connsiteX8" fmla="*/ 864828 w 3180445"/>
              <a:gd name="connsiteY8" fmla="*/ 2410712 h 3179322"/>
              <a:gd name="connsiteX9" fmla="*/ 864828 w 3180445"/>
              <a:gd name="connsiteY9" fmla="*/ 2407880 h 3179322"/>
              <a:gd name="connsiteX10" fmla="*/ 867662 w 3180445"/>
              <a:gd name="connsiteY10" fmla="*/ 2407880 h 3179322"/>
              <a:gd name="connsiteX11" fmla="*/ 867662 w 3180445"/>
              <a:gd name="connsiteY11" fmla="*/ 1638154 h 3179322"/>
              <a:gd name="connsiteX12" fmla="*/ 1637391 w 3180445"/>
              <a:gd name="connsiteY12" fmla="*/ 1638154 h 3179322"/>
              <a:gd name="connsiteX13" fmla="*/ 1637391 w 3180445"/>
              <a:gd name="connsiteY13" fmla="*/ 1636271 h 3179322"/>
              <a:gd name="connsiteX14" fmla="*/ 1639271 w 3180445"/>
              <a:gd name="connsiteY14" fmla="*/ 1636271 h 3179322"/>
              <a:gd name="connsiteX15" fmla="*/ 1639271 w 3180445"/>
              <a:gd name="connsiteY15" fmla="*/ 867661 h 3179322"/>
              <a:gd name="connsiteX16" fmla="*/ 2407882 w 3180445"/>
              <a:gd name="connsiteY16" fmla="*/ 867661 h 3179322"/>
              <a:gd name="connsiteX17" fmla="*/ 2407883 w 3180445"/>
              <a:gd name="connsiteY17" fmla="*/ 864829 h 3179322"/>
              <a:gd name="connsiteX18" fmla="*/ 2410716 w 3180445"/>
              <a:gd name="connsiteY18" fmla="*/ 864829 h 3179322"/>
              <a:gd name="connsiteX19" fmla="*/ 2410716 w 3180445"/>
              <a:gd name="connsiteY19" fmla="*/ 95102 h 3179322"/>
              <a:gd name="connsiteX20" fmla="*/ 3180445 w 3180445"/>
              <a:gd name="connsiteY20" fmla="*/ 95102 h 3179322"/>
              <a:gd name="connsiteX21" fmla="*/ 3180445 w 3180445"/>
              <a:gd name="connsiteY21" fmla="*/ 1018 h 3179322"/>
              <a:gd name="connsiteX22" fmla="*/ 2410716 w 3180445"/>
              <a:gd name="connsiteY22" fmla="*/ 1018 h 3179322"/>
              <a:gd name="connsiteX23" fmla="*/ 2410716 w 3180445"/>
              <a:gd name="connsiteY23" fmla="*/ 1 h 3179322"/>
              <a:gd name="connsiteX24" fmla="*/ 2316632 w 3180445"/>
              <a:gd name="connsiteY24" fmla="*/ 0 h 3179322"/>
              <a:gd name="connsiteX25" fmla="*/ 2316633 w 3180445"/>
              <a:gd name="connsiteY25" fmla="*/ 1018 h 3179322"/>
              <a:gd name="connsiteX26" fmla="*/ 2315617 w 3180445"/>
              <a:gd name="connsiteY26" fmla="*/ 1018 h 3179322"/>
              <a:gd name="connsiteX27" fmla="*/ 2315617 w 3180445"/>
              <a:gd name="connsiteY27" fmla="*/ 95102 h 3179322"/>
              <a:gd name="connsiteX28" fmla="*/ 2316632 w 3180445"/>
              <a:gd name="connsiteY28" fmla="*/ 95102 h 3179322"/>
              <a:gd name="connsiteX29" fmla="*/ 2316632 w 3180445"/>
              <a:gd name="connsiteY29" fmla="*/ 773577 h 3179322"/>
              <a:gd name="connsiteX30" fmla="*/ 1639271 w 3180445"/>
              <a:gd name="connsiteY30" fmla="*/ 773577 h 3179322"/>
              <a:gd name="connsiteX31" fmla="*/ 1639271 w 3180445"/>
              <a:gd name="connsiteY31" fmla="*/ 771443 h 3179322"/>
              <a:gd name="connsiteX32" fmla="*/ 1545187 w 3180445"/>
              <a:gd name="connsiteY32" fmla="*/ 771443 h 3179322"/>
              <a:gd name="connsiteX33" fmla="*/ 1545187 w 3180445"/>
              <a:gd name="connsiteY33" fmla="*/ 773577 h 3179322"/>
              <a:gd name="connsiteX34" fmla="*/ 1543054 w 3180445"/>
              <a:gd name="connsiteY34" fmla="*/ 773577 h 3179322"/>
              <a:gd name="connsiteX35" fmla="*/ 1543054 w 3180445"/>
              <a:gd name="connsiteY35" fmla="*/ 867661 h 3179322"/>
              <a:gd name="connsiteX36" fmla="*/ 1545187 w 3180445"/>
              <a:gd name="connsiteY36" fmla="*/ 867661 h 3179322"/>
              <a:gd name="connsiteX37" fmla="*/ 1545187 w 3180445"/>
              <a:gd name="connsiteY37" fmla="*/ 1544069 h 3179322"/>
              <a:gd name="connsiteX38" fmla="*/ 867662 w 3180445"/>
              <a:gd name="connsiteY38" fmla="*/ 1544069 h 3179322"/>
              <a:gd name="connsiteX39" fmla="*/ 867662 w 3180445"/>
              <a:gd name="connsiteY39" fmla="*/ 1543052 h 3179322"/>
              <a:gd name="connsiteX40" fmla="*/ 773578 w 3180445"/>
              <a:gd name="connsiteY40" fmla="*/ 1543052 h 3179322"/>
              <a:gd name="connsiteX41" fmla="*/ 773578 w 3180445"/>
              <a:gd name="connsiteY41" fmla="*/ 1544069 h 3179322"/>
              <a:gd name="connsiteX42" fmla="*/ 772563 w 3180445"/>
              <a:gd name="connsiteY42" fmla="*/ 1544069 h 3179322"/>
              <a:gd name="connsiteX43" fmla="*/ 772563 w 3180445"/>
              <a:gd name="connsiteY43" fmla="*/ 1638154 h 3179322"/>
              <a:gd name="connsiteX44" fmla="*/ 773578 w 3180445"/>
              <a:gd name="connsiteY44" fmla="*/ 1638154 h 3179322"/>
              <a:gd name="connsiteX45" fmla="*/ 773578 w 3180445"/>
              <a:gd name="connsiteY45" fmla="*/ 2316628 h 3179322"/>
              <a:gd name="connsiteX46" fmla="*/ 96217 w 3180445"/>
              <a:gd name="connsiteY46" fmla="*/ 2316628 h 3179322"/>
              <a:gd name="connsiteX47" fmla="*/ 96217 w 3180445"/>
              <a:gd name="connsiteY47" fmla="*/ 2314494 h 317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80445" h="3179322">
                <a:moveTo>
                  <a:pt x="2133" y="2314494"/>
                </a:moveTo>
                <a:lnTo>
                  <a:pt x="2133" y="2316628"/>
                </a:lnTo>
                <a:lnTo>
                  <a:pt x="0" y="2316628"/>
                </a:lnTo>
                <a:lnTo>
                  <a:pt x="0" y="2410712"/>
                </a:lnTo>
                <a:lnTo>
                  <a:pt x="2133" y="2410712"/>
                </a:lnTo>
                <a:lnTo>
                  <a:pt x="2133" y="3179322"/>
                </a:lnTo>
                <a:lnTo>
                  <a:pt x="96217" y="3179322"/>
                </a:lnTo>
                <a:lnTo>
                  <a:pt x="96217" y="2410712"/>
                </a:lnTo>
                <a:lnTo>
                  <a:pt x="864828" y="2410712"/>
                </a:lnTo>
                <a:lnTo>
                  <a:pt x="864828" y="2407880"/>
                </a:lnTo>
                <a:lnTo>
                  <a:pt x="867662" y="2407880"/>
                </a:lnTo>
                <a:lnTo>
                  <a:pt x="867662" y="1638154"/>
                </a:lnTo>
                <a:lnTo>
                  <a:pt x="1637391" y="1638154"/>
                </a:lnTo>
                <a:lnTo>
                  <a:pt x="1637391" y="1636271"/>
                </a:lnTo>
                <a:lnTo>
                  <a:pt x="1639271" y="1636271"/>
                </a:lnTo>
                <a:lnTo>
                  <a:pt x="1639271" y="867661"/>
                </a:lnTo>
                <a:lnTo>
                  <a:pt x="2407882" y="867661"/>
                </a:lnTo>
                <a:lnTo>
                  <a:pt x="2407883" y="864829"/>
                </a:lnTo>
                <a:lnTo>
                  <a:pt x="2410716" y="864829"/>
                </a:lnTo>
                <a:lnTo>
                  <a:pt x="2410716" y="95102"/>
                </a:lnTo>
                <a:lnTo>
                  <a:pt x="3180445" y="95102"/>
                </a:lnTo>
                <a:lnTo>
                  <a:pt x="3180445" y="1018"/>
                </a:lnTo>
                <a:lnTo>
                  <a:pt x="2410716" y="1018"/>
                </a:lnTo>
                <a:lnTo>
                  <a:pt x="2410716" y="1"/>
                </a:lnTo>
                <a:lnTo>
                  <a:pt x="2316632" y="0"/>
                </a:lnTo>
                <a:lnTo>
                  <a:pt x="2316633" y="1018"/>
                </a:lnTo>
                <a:lnTo>
                  <a:pt x="2315617" y="1018"/>
                </a:lnTo>
                <a:lnTo>
                  <a:pt x="2315617" y="95102"/>
                </a:lnTo>
                <a:lnTo>
                  <a:pt x="2316632" y="95102"/>
                </a:lnTo>
                <a:lnTo>
                  <a:pt x="2316632" y="773577"/>
                </a:lnTo>
                <a:lnTo>
                  <a:pt x="1639271" y="773577"/>
                </a:lnTo>
                <a:lnTo>
                  <a:pt x="1639271" y="771443"/>
                </a:lnTo>
                <a:lnTo>
                  <a:pt x="1545187" y="771443"/>
                </a:lnTo>
                <a:lnTo>
                  <a:pt x="1545187" y="773577"/>
                </a:lnTo>
                <a:lnTo>
                  <a:pt x="1543054" y="773577"/>
                </a:lnTo>
                <a:lnTo>
                  <a:pt x="1543054" y="867661"/>
                </a:lnTo>
                <a:lnTo>
                  <a:pt x="1545187" y="867661"/>
                </a:lnTo>
                <a:lnTo>
                  <a:pt x="1545187" y="1544069"/>
                </a:lnTo>
                <a:lnTo>
                  <a:pt x="867662" y="1544069"/>
                </a:lnTo>
                <a:lnTo>
                  <a:pt x="867662" y="1543052"/>
                </a:lnTo>
                <a:lnTo>
                  <a:pt x="773578" y="1543052"/>
                </a:lnTo>
                <a:lnTo>
                  <a:pt x="773578" y="1544069"/>
                </a:lnTo>
                <a:lnTo>
                  <a:pt x="772563" y="1544069"/>
                </a:lnTo>
                <a:lnTo>
                  <a:pt x="772563" y="1638154"/>
                </a:lnTo>
                <a:lnTo>
                  <a:pt x="773578" y="1638154"/>
                </a:lnTo>
                <a:lnTo>
                  <a:pt x="773578" y="2316628"/>
                </a:lnTo>
                <a:lnTo>
                  <a:pt x="96217" y="2316628"/>
                </a:lnTo>
                <a:lnTo>
                  <a:pt x="96217" y="2314494"/>
                </a:lnTo>
                <a:close/>
              </a:path>
            </a:pathLst>
          </a:custGeom>
          <a:gradFill>
            <a:gsLst>
              <a:gs pos="0">
                <a:srgbClr val="EA4A86"/>
              </a:gs>
              <a:gs pos="99000">
                <a:schemeClr val="accent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7" name="Freeform 6"/>
          <p:cNvSpPr/>
          <p:nvPr/>
        </p:nvSpPr>
        <p:spPr>
          <a:xfrm rot="16200000" flipH="1">
            <a:off x="1642945" y="4612513"/>
            <a:ext cx="3180445" cy="3179322"/>
          </a:xfrm>
          <a:custGeom>
            <a:avLst/>
            <a:gdLst>
              <a:gd name="connsiteX0" fmla="*/ 2133 w 3180445"/>
              <a:gd name="connsiteY0" fmla="*/ 2314494 h 3179322"/>
              <a:gd name="connsiteX1" fmla="*/ 2133 w 3180445"/>
              <a:gd name="connsiteY1" fmla="*/ 2316628 h 3179322"/>
              <a:gd name="connsiteX2" fmla="*/ 0 w 3180445"/>
              <a:gd name="connsiteY2" fmla="*/ 2316628 h 3179322"/>
              <a:gd name="connsiteX3" fmla="*/ 0 w 3180445"/>
              <a:gd name="connsiteY3" fmla="*/ 2410712 h 3179322"/>
              <a:gd name="connsiteX4" fmla="*/ 2133 w 3180445"/>
              <a:gd name="connsiteY4" fmla="*/ 2410712 h 3179322"/>
              <a:gd name="connsiteX5" fmla="*/ 2133 w 3180445"/>
              <a:gd name="connsiteY5" fmla="*/ 3179322 h 3179322"/>
              <a:gd name="connsiteX6" fmla="*/ 96217 w 3180445"/>
              <a:gd name="connsiteY6" fmla="*/ 3179322 h 3179322"/>
              <a:gd name="connsiteX7" fmla="*/ 96217 w 3180445"/>
              <a:gd name="connsiteY7" fmla="*/ 2410712 h 3179322"/>
              <a:gd name="connsiteX8" fmla="*/ 864828 w 3180445"/>
              <a:gd name="connsiteY8" fmla="*/ 2410712 h 3179322"/>
              <a:gd name="connsiteX9" fmla="*/ 864828 w 3180445"/>
              <a:gd name="connsiteY9" fmla="*/ 2407880 h 3179322"/>
              <a:gd name="connsiteX10" fmla="*/ 867662 w 3180445"/>
              <a:gd name="connsiteY10" fmla="*/ 2407880 h 3179322"/>
              <a:gd name="connsiteX11" fmla="*/ 867662 w 3180445"/>
              <a:gd name="connsiteY11" fmla="*/ 1638154 h 3179322"/>
              <a:gd name="connsiteX12" fmla="*/ 1637391 w 3180445"/>
              <a:gd name="connsiteY12" fmla="*/ 1638154 h 3179322"/>
              <a:gd name="connsiteX13" fmla="*/ 1637391 w 3180445"/>
              <a:gd name="connsiteY13" fmla="*/ 1636271 h 3179322"/>
              <a:gd name="connsiteX14" fmla="*/ 1639271 w 3180445"/>
              <a:gd name="connsiteY14" fmla="*/ 1636271 h 3179322"/>
              <a:gd name="connsiteX15" fmla="*/ 1639271 w 3180445"/>
              <a:gd name="connsiteY15" fmla="*/ 867661 h 3179322"/>
              <a:gd name="connsiteX16" fmla="*/ 2407882 w 3180445"/>
              <a:gd name="connsiteY16" fmla="*/ 867661 h 3179322"/>
              <a:gd name="connsiteX17" fmla="*/ 2407883 w 3180445"/>
              <a:gd name="connsiteY17" fmla="*/ 864829 h 3179322"/>
              <a:gd name="connsiteX18" fmla="*/ 2410716 w 3180445"/>
              <a:gd name="connsiteY18" fmla="*/ 864829 h 3179322"/>
              <a:gd name="connsiteX19" fmla="*/ 2410716 w 3180445"/>
              <a:gd name="connsiteY19" fmla="*/ 95102 h 3179322"/>
              <a:gd name="connsiteX20" fmla="*/ 3180445 w 3180445"/>
              <a:gd name="connsiteY20" fmla="*/ 95102 h 3179322"/>
              <a:gd name="connsiteX21" fmla="*/ 3180445 w 3180445"/>
              <a:gd name="connsiteY21" fmla="*/ 1018 h 3179322"/>
              <a:gd name="connsiteX22" fmla="*/ 2410716 w 3180445"/>
              <a:gd name="connsiteY22" fmla="*/ 1018 h 3179322"/>
              <a:gd name="connsiteX23" fmla="*/ 2410716 w 3180445"/>
              <a:gd name="connsiteY23" fmla="*/ 1 h 3179322"/>
              <a:gd name="connsiteX24" fmla="*/ 2316632 w 3180445"/>
              <a:gd name="connsiteY24" fmla="*/ 0 h 3179322"/>
              <a:gd name="connsiteX25" fmla="*/ 2316633 w 3180445"/>
              <a:gd name="connsiteY25" fmla="*/ 1018 h 3179322"/>
              <a:gd name="connsiteX26" fmla="*/ 2315617 w 3180445"/>
              <a:gd name="connsiteY26" fmla="*/ 1018 h 3179322"/>
              <a:gd name="connsiteX27" fmla="*/ 2315617 w 3180445"/>
              <a:gd name="connsiteY27" fmla="*/ 95102 h 3179322"/>
              <a:gd name="connsiteX28" fmla="*/ 2316632 w 3180445"/>
              <a:gd name="connsiteY28" fmla="*/ 95102 h 3179322"/>
              <a:gd name="connsiteX29" fmla="*/ 2316632 w 3180445"/>
              <a:gd name="connsiteY29" fmla="*/ 773577 h 3179322"/>
              <a:gd name="connsiteX30" fmla="*/ 1639271 w 3180445"/>
              <a:gd name="connsiteY30" fmla="*/ 773577 h 3179322"/>
              <a:gd name="connsiteX31" fmla="*/ 1639271 w 3180445"/>
              <a:gd name="connsiteY31" fmla="*/ 771443 h 3179322"/>
              <a:gd name="connsiteX32" fmla="*/ 1545187 w 3180445"/>
              <a:gd name="connsiteY32" fmla="*/ 771443 h 3179322"/>
              <a:gd name="connsiteX33" fmla="*/ 1545187 w 3180445"/>
              <a:gd name="connsiteY33" fmla="*/ 773577 h 3179322"/>
              <a:gd name="connsiteX34" fmla="*/ 1543054 w 3180445"/>
              <a:gd name="connsiteY34" fmla="*/ 773577 h 3179322"/>
              <a:gd name="connsiteX35" fmla="*/ 1543054 w 3180445"/>
              <a:gd name="connsiteY35" fmla="*/ 867661 h 3179322"/>
              <a:gd name="connsiteX36" fmla="*/ 1545187 w 3180445"/>
              <a:gd name="connsiteY36" fmla="*/ 867661 h 3179322"/>
              <a:gd name="connsiteX37" fmla="*/ 1545187 w 3180445"/>
              <a:gd name="connsiteY37" fmla="*/ 1544069 h 3179322"/>
              <a:gd name="connsiteX38" fmla="*/ 867662 w 3180445"/>
              <a:gd name="connsiteY38" fmla="*/ 1544069 h 3179322"/>
              <a:gd name="connsiteX39" fmla="*/ 867662 w 3180445"/>
              <a:gd name="connsiteY39" fmla="*/ 1543052 h 3179322"/>
              <a:gd name="connsiteX40" fmla="*/ 773578 w 3180445"/>
              <a:gd name="connsiteY40" fmla="*/ 1543052 h 3179322"/>
              <a:gd name="connsiteX41" fmla="*/ 773578 w 3180445"/>
              <a:gd name="connsiteY41" fmla="*/ 1544069 h 3179322"/>
              <a:gd name="connsiteX42" fmla="*/ 772563 w 3180445"/>
              <a:gd name="connsiteY42" fmla="*/ 1544069 h 3179322"/>
              <a:gd name="connsiteX43" fmla="*/ 772563 w 3180445"/>
              <a:gd name="connsiteY43" fmla="*/ 1638154 h 3179322"/>
              <a:gd name="connsiteX44" fmla="*/ 773578 w 3180445"/>
              <a:gd name="connsiteY44" fmla="*/ 1638154 h 3179322"/>
              <a:gd name="connsiteX45" fmla="*/ 773578 w 3180445"/>
              <a:gd name="connsiteY45" fmla="*/ 2316628 h 3179322"/>
              <a:gd name="connsiteX46" fmla="*/ 96217 w 3180445"/>
              <a:gd name="connsiteY46" fmla="*/ 2316628 h 3179322"/>
              <a:gd name="connsiteX47" fmla="*/ 96217 w 3180445"/>
              <a:gd name="connsiteY47" fmla="*/ 2314494 h 317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80445" h="3179322">
                <a:moveTo>
                  <a:pt x="2133" y="2314494"/>
                </a:moveTo>
                <a:lnTo>
                  <a:pt x="2133" y="2316628"/>
                </a:lnTo>
                <a:lnTo>
                  <a:pt x="0" y="2316628"/>
                </a:lnTo>
                <a:lnTo>
                  <a:pt x="0" y="2410712"/>
                </a:lnTo>
                <a:lnTo>
                  <a:pt x="2133" y="2410712"/>
                </a:lnTo>
                <a:lnTo>
                  <a:pt x="2133" y="3179322"/>
                </a:lnTo>
                <a:lnTo>
                  <a:pt x="96217" y="3179322"/>
                </a:lnTo>
                <a:lnTo>
                  <a:pt x="96217" y="2410712"/>
                </a:lnTo>
                <a:lnTo>
                  <a:pt x="864828" y="2410712"/>
                </a:lnTo>
                <a:lnTo>
                  <a:pt x="864828" y="2407880"/>
                </a:lnTo>
                <a:lnTo>
                  <a:pt x="867662" y="2407880"/>
                </a:lnTo>
                <a:lnTo>
                  <a:pt x="867662" y="1638154"/>
                </a:lnTo>
                <a:lnTo>
                  <a:pt x="1637391" y="1638154"/>
                </a:lnTo>
                <a:lnTo>
                  <a:pt x="1637391" y="1636271"/>
                </a:lnTo>
                <a:lnTo>
                  <a:pt x="1639271" y="1636271"/>
                </a:lnTo>
                <a:lnTo>
                  <a:pt x="1639271" y="867661"/>
                </a:lnTo>
                <a:lnTo>
                  <a:pt x="2407882" y="867661"/>
                </a:lnTo>
                <a:lnTo>
                  <a:pt x="2407883" y="864829"/>
                </a:lnTo>
                <a:lnTo>
                  <a:pt x="2410716" y="864829"/>
                </a:lnTo>
                <a:lnTo>
                  <a:pt x="2410716" y="95102"/>
                </a:lnTo>
                <a:lnTo>
                  <a:pt x="3180445" y="95102"/>
                </a:lnTo>
                <a:lnTo>
                  <a:pt x="3180445" y="1018"/>
                </a:lnTo>
                <a:lnTo>
                  <a:pt x="2410716" y="1018"/>
                </a:lnTo>
                <a:lnTo>
                  <a:pt x="2410716" y="1"/>
                </a:lnTo>
                <a:lnTo>
                  <a:pt x="2316632" y="0"/>
                </a:lnTo>
                <a:lnTo>
                  <a:pt x="2316633" y="1018"/>
                </a:lnTo>
                <a:lnTo>
                  <a:pt x="2315617" y="1018"/>
                </a:lnTo>
                <a:lnTo>
                  <a:pt x="2315617" y="95102"/>
                </a:lnTo>
                <a:lnTo>
                  <a:pt x="2316632" y="95102"/>
                </a:lnTo>
                <a:lnTo>
                  <a:pt x="2316632" y="773577"/>
                </a:lnTo>
                <a:lnTo>
                  <a:pt x="1639271" y="773577"/>
                </a:lnTo>
                <a:lnTo>
                  <a:pt x="1639271" y="771443"/>
                </a:lnTo>
                <a:lnTo>
                  <a:pt x="1545187" y="771443"/>
                </a:lnTo>
                <a:lnTo>
                  <a:pt x="1545187" y="773577"/>
                </a:lnTo>
                <a:lnTo>
                  <a:pt x="1543054" y="773577"/>
                </a:lnTo>
                <a:lnTo>
                  <a:pt x="1543054" y="867661"/>
                </a:lnTo>
                <a:lnTo>
                  <a:pt x="1545187" y="867661"/>
                </a:lnTo>
                <a:lnTo>
                  <a:pt x="1545187" y="1544069"/>
                </a:lnTo>
                <a:lnTo>
                  <a:pt x="867662" y="1544069"/>
                </a:lnTo>
                <a:lnTo>
                  <a:pt x="867662" y="1543052"/>
                </a:lnTo>
                <a:lnTo>
                  <a:pt x="773578" y="1543052"/>
                </a:lnTo>
                <a:lnTo>
                  <a:pt x="773578" y="1544069"/>
                </a:lnTo>
                <a:lnTo>
                  <a:pt x="772563" y="1544069"/>
                </a:lnTo>
                <a:lnTo>
                  <a:pt x="772563" y="1638154"/>
                </a:lnTo>
                <a:lnTo>
                  <a:pt x="773578" y="1638154"/>
                </a:lnTo>
                <a:lnTo>
                  <a:pt x="773578" y="2316628"/>
                </a:lnTo>
                <a:lnTo>
                  <a:pt x="96217" y="2316628"/>
                </a:lnTo>
                <a:lnTo>
                  <a:pt x="96217" y="2314494"/>
                </a:lnTo>
                <a:close/>
              </a:path>
            </a:pathLst>
          </a:custGeom>
          <a:gradFill>
            <a:gsLst>
              <a:gs pos="0">
                <a:srgbClr val="F1C51E"/>
              </a:gs>
              <a:gs pos="98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5400000">
            <a:off x="2616200" y="-2717799"/>
            <a:ext cx="6959601" cy="12192003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 rot="18900000" flipH="1">
            <a:off x="5874700" y="4161668"/>
            <a:ext cx="442598" cy="442441"/>
          </a:xfrm>
          <a:custGeom>
            <a:avLst/>
            <a:gdLst>
              <a:gd name="connsiteX0" fmla="*/ 2133 w 3180445"/>
              <a:gd name="connsiteY0" fmla="*/ 2314494 h 3179322"/>
              <a:gd name="connsiteX1" fmla="*/ 2133 w 3180445"/>
              <a:gd name="connsiteY1" fmla="*/ 2316628 h 3179322"/>
              <a:gd name="connsiteX2" fmla="*/ 0 w 3180445"/>
              <a:gd name="connsiteY2" fmla="*/ 2316628 h 3179322"/>
              <a:gd name="connsiteX3" fmla="*/ 0 w 3180445"/>
              <a:gd name="connsiteY3" fmla="*/ 2410712 h 3179322"/>
              <a:gd name="connsiteX4" fmla="*/ 2133 w 3180445"/>
              <a:gd name="connsiteY4" fmla="*/ 2410712 h 3179322"/>
              <a:gd name="connsiteX5" fmla="*/ 2133 w 3180445"/>
              <a:gd name="connsiteY5" fmla="*/ 3179322 h 3179322"/>
              <a:gd name="connsiteX6" fmla="*/ 96217 w 3180445"/>
              <a:gd name="connsiteY6" fmla="*/ 3179322 h 3179322"/>
              <a:gd name="connsiteX7" fmla="*/ 96217 w 3180445"/>
              <a:gd name="connsiteY7" fmla="*/ 2410712 h 3179322"/>
              <a:gd name="connsiteX8" fmla="*/ 864828 w 3180445"/>
              <a:gd name="connsiteY8" fmla="*/ 2410712 h 3179322"/>
              <a:gd name="connsiteX9" fmla="*/ 864828 w 3180445"/>
              <a:gd name="connsiteY9" fmla="*/ 2407880 h 3179322"/>
              <a:gd name="connsiteX10" fmla="*/ 867662 w 3180445"/>
              <a:gd name="connsiteY10" fmla="*/ 2407880 h 3179322"/>
              <a:gd name="connsiteX11" fmla="*/ 867662 w 3180445"/>
              <a:gd name="connsiteY11" fmla="*/ 1638154 h 3179322"/>
              <a:gd name="connsiteX12" fmla="*/ 1637391 w 3180445"/>
              <a:gd name="connsiteY12" fmla="*/ 1638154 h 3179322"/>
              <a:gd name="connsiteX13" fmla="*/ 1637391 w 3180445"/>
              <a:gd name="connsiteY13" fmla="*/ 1636271 h 3179322"/>
              <a:gd name="connsiteX14" fmla="*/ 1639271 w 3180445"/>
              <a:gd name="connsiteY14" fmla="*/ 1636271 h 3179322"/>
              <a:gd name="connsiteX15" fmla="*/ 1639271 w 3180445"/>
              <a:gd name="connsiteY15" fmla="*/ 867661 h 3179322"/>
              <a:gd name="connsiteX16" fmla="*/ 2407882 w 3180445"/>
              <a:gd name="connsiteY16" fmla="*/ 867661 h 3179322"/>
              <a:gd name="connsiteX17" fmla="*/ 2407883 w 3180445"/>
              <a:gd name="connsiteY17" fmla="*/ 864829 h 3179322"/>
              <a:gd name="connsiteX18" fmla="*/ 2410716 w 3180445"/>
              <a:gd name="connsiteY18" fmla="*/ 864829 h 3179322"/>
              <a:gd name="connsiteX19" fmla="*/ 2410716 w 3180445"/>
              <a:gd name="connsiteY19" fmla="*/ 95102 h 3179322"/>
              <a:gd name="connsiteX20" fmla="*/ 3180445 w 3180445"/>
              <a:gd name="connsiteY20" fmla="*/ 95102 h 3179322"/>
              <a:gd name="connsiteX21" fmla="*/ 3180445 w 3180445"/>
              <a:gd name="connsiteY21" fmla="*/ 1018 h 3179322"/>
              <a:gd name="connsiteX22" fmla="*/ 2410716 w 3180445"/>
              <a:gd name="connsiteY22" fmla="*/ 1018 h 3179322"/>
              <a:gd name="connsiteX23" fmla="*/ 2410716 w 3180445"/>
              <a:gd name="connsiteY23" fmla="*/ 1 h 3179322"/>
              <a:gd name="connsiteX24" fmla="*/ 2316632 w 3180445"/>
              <a:gd name="connsiteY24" fmla="*/ 0 h 3179322"/>
              <a:gd name="connsiteX25" fmla="*/ 2316633 w 3180445"/>
              <a:gd name="connsiteY25" fmla="*/ 1018 h 3179322"/>
              <a:gd name="connsiteX26" fmla="*/ 2315617 w 3180445"/>
              <a:gd name="connsiteY26" fmla="*/ 1018 h 3179322"/>
              <a:gd name="connsiteX27" fmla="*/ 2315617 w 3180445"/>
              <a:gd name="connsiteY27" fmla="*/ 95102 h 3179322"/>
              <a:gd name="connsiteX28" fmla="*/ 2316632 w 3180445"/>
              <a:gd name="connsiteY28" fmla="*/ 95102 h 3179322"/>
              <a:gd name="connsiteX29" fmla="*/ 2316632 w 3180445"/>
              <a:gd name="connsiteY29" fmla="*/ 773577 h 3179322"/>
              <a:gd name="connsiteX30" fmla="*/ 1639271 w 3180445"/>
              <a:gd name="connsiteY30" fmla="*/ 773577 h 3179322"/>
              <a:gd name="connsiteX31" fmla="*/ 1639271 w 3180445"/>
              <a:gd name="connsiteY31" fmla="*/ 771443 h 3179322"/>
              <a:gd name="connsiteX32" fmla="*/ 1545187 w 3180445"/>
              <a:gd name="connsiteY32" fmla="*/ 771443 h 3179322"/>
              <a:gd name="connsiteX33" fmla="*/ 1545187 w 3180445"/>
              <a:gd name="connsiteY33" fmla="*/ 773577 h 3179322"/>
              <a:gd name="connsiteX34" fmla="*/ 1543054 w 3180445"/>
              <a:gd name="connsiteY34" fmla="*/ 773577 h 3179322"/>
              <a:gd name="connsiteX35" fmla="*/ 1543054 w 3180445"/>
              <a:gd name="connsiteY35" fmla="*/ 867661 h 3179322"/>
              <a:gd name="connsiteX36" fmla="*/ 1545187 w 3180445"/>
              <a:gd name="connsiteY36" fmla="*/ 867661 h 3179322"/>
              <a:gd name="connsiteX37" fmla="*/ 1545187 w 3180445"/>
              <a:gd name="connsiteY37" fmla="*/ 1544069 h 3179322"/>
              <a:gd name="connsiteX38" fmla="*/ 867662 w 3180445"/>
              <a:gd name="connsiteY38" fmla="*/ 1544069 h 3179322"/>
              <a:gd name="connsiteX39" fmla="*/ 867662 w 3180445"/>
              <a:gd name="connsiteY39" fmla="*/ 1543052 h 3179322"/>
              <a:gd name="connsiteX40" fmla="*/ 773578 w 3180445"/>
              <a:gd name="connsiteY40" fmla="*/ 1543052 h 3179322"/>
              <a:gd name="connsiteX41" fmla="*/ 773578 w 3180445"/>
              <a:gd name="connsiteY41" fmla="*/ 1544069 h 3179322"/>
              <a:gd name="connsiteX42" fmla="*/ 772563 w 3180445"/>
              <a:gd name="connsiteY42" fmla="*/ 1544069 h 3179322"/>
              <a:gd name="connsiteX43" fmla="*/ 772563 w 3180445"/>
              <a:gd name="connsiteY43" fmla="*/ 1638154 h 3179322"/>
              <a:gd name="connsiteX44" fmla="*/ 773578 w 3180445"/>
              <a:gd name="connsiteY44" fmla="*/ 1638154 h 3179322"/>
              <a:gd name="connsiteX45" fmla="*/ 773578 w 3180445"/>
              <a:gd name="connsiteY45" fmla="*/ 2316628 h 3179322"/>
              <a:gd name="connsiteX46" fmla="*/ 96217 w 3180445"/>
              <a:gd name="connsiteY46" fmla="*/ 2316628 h 3179322"/>
              <a:gd name="connsiteX47" fmla="*/ 96217 w 3180445"/>
              <a:gd name="connsiteY47" fmla="*/ 2314494 h 317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80445" h="3179322">
                <a:moveTo>
                  <a:pt x="2133" y="2314494"/>
                </a:moveTo>
                <a:lnTo>
                  <a:pt x="2133" y="2316628"/>
                </a:lnTo>
                <a:lnTo>
                  <a:pt x="0" y="2316628"/>
                </a:lnTo>
                <a:lnTo>
                  <a:pt x="0" y="2410712"/>
                </a:lnTo>
                <a:lnTo>
                  <a:pt x="2133" y="2410712"/>
                </a:lnTo>
                <a:lnTo>
                  <a:pt x="2133" y="3179322"/>
                </a:lnTo>
                <a:lnTo>
                  <a:pt x="96217" y="3179322"/>
                </a:lnTo>
                <a:lnTo>
                  <a:pt x="96217" y="2410712"/>
                </a:lnTo>
                <a:lnTo>
                  <a:pt x="864828" y="2410712"/>
                </a:lnTo>
                <a:lnTo>
                  <a:pt x="864828" y="2407880"/>
                </a:lnTo>
                <a:lnTo>
                  <a:pt x="867662" y="2407880"/>
                </a:lnTo>
                <a:lnTo>
                  <a:pt x="867662" y="1638154"/>
                </a:lnTo>
                <a:lnTo>
                  <a:pt x="1637391" y="1638154"/>
                </a:lnTo>
                <a:lnTo>
                  <a:pt x="1637391" y="1636271"/>
                </a:lnTo>
                <a:lnTo>
                  <a:pt x="1639271" y="1636271"/>
                </a:lnTo>
                <a:lnTo>
                  <a:pt x="1639271" y="867661"/>
                </a:lnTo>
                <a:lnTo>
                  <a:pt x="2407882" y="867661"/>
                </a:lnTo>
                <a:lnTo>
                  <a:pt x="2407883" y="864829"/>
                </a:lnTo>
                <a:lnTo>
                  <a:pt x="2410716" y="864829"/>
                </a:lnTo>
                <a:lnTo>
                  <a:pt x="2410716" y="95102"/>
                </a:lnTo>
                <a:lnTo>
                  <a:pt x="3180445" y="95102"/>
                </a:lnTo>
                <a:lnTo>
                  <a:pt x="3180445" y="1018"/>
                </a:lnTo>
                <a:lnTo>
                  <a:pt x="2410716" y="1018"/>
                </a:lnTo>
                <a:lnTo>
                  <a:pt x="2410716" y="1"/>
                </a:lnTo>
                <a:lnTo>
                  <a:pt x="2316632" y="0"/>
                </a:lnTo>
                <a:lnTo>
                  <a:pt x="2316633" y="1018"/>
                </a:lnTo>
                <a:lnTo>
                  <a:pt x="2315617" y="1018"/>
                </a:lnTo>
                <a:lnTo>
                  <a:pt x="2315617" y="95102"/>
                </a:lnTo>
                <a:lnTo>
                  <a:pt x="2316632" y="95102"/>
                </a:lnTo>
                <a:lnTo>
                  <a:pt x="2316632" y="773577"/>
                </a:lnTo>
                <a:lnTo>
                  <a:pt x="1639271" y="773577"/>
                </a:lnTo>
                <a:lnTo>
                  <a:pt x="1639271" y="771443"/>
                </a:lnTo>
                <a:lnTo>
                  <a:pt x="1545187" y="771443"/>
                </a:lnTo>
                <a:lnTo>
                  <a:pt x="1545187" y="773577"/>
                </a:lnTo>
                <a:lnTo>
                  <a:pt x="1543054" y="773577"/>
                </a:lnTo>
                <a:lnTo>
                  <a:pt x="1543054" y="867661"/>
                </a:lnTo>
                <a:lnTo>
                  <a:pt x="1545187" y="867661"/>
                </a:lnTo>
                <a:lnTo>
                  <a:pt x="1545187" y="1544069"/>
                </a:lnTo>
                <a:lnTo>
                  <a:pt x="867662" y="1544069"/>
                </a:lnTo>
                <a:lnTo>
                  <a:pt x="867662" y="1543052"/>
                </a:lnTo>
                <a:lnTo>
                  <a:pt x="773578" y="1543052"/>
                </a:lnTo>
                <a:lnTo>
                  <a:pt x="773578" y="1544069"/>
                </a:lnTo>
                <a:lnTo>
                  <a:pt x="772563" y="1544069"/>
                </a:lnTo>
                <a:lnTo>
                  <a:pt x="772563" y="1638154"/>
                </a:lnTo>
                <a:lnTo>
                  <a:pt x="773578" y="1638154"/>
                </a:lnTo>
                <a:lnTo>
                  <a:pt x="773578" y="2316628"/>
                </a:lnTo>
                <a:lnTo>
                  <a:pt x="96217" y="2316628"/>
                </a:lnTo>
                <a:lnTo>
                  <a:pt x="96217" y="2314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69886" y="4695798"/>
            <a:ext cx="7866742" cy="57932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form, by injected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humour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, or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randomised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words which don't look even slightly believable. 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59021" y="391898"/>
            <a:ext cx="11309393" cy="2300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chemeClr val="bg1"/>
                </a:solidFill>
              </a:rPr>
              <a:t>1.  </a:t>
            </a:r>
            <a:r>
              <a:rPr lang="zh-CN" altLang="en-US" sz="3600" b="1" dirty="0">
                <a:solidFill>
                  <a:schemeClr val="bg1"/>
                </a:solidFill>
              </a:rPr>
              <a:t>寻找冷门仓库：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</a:rPr>
              <a:t>在开源仓库中抽取</a:t>
            </a:r>
            <a:r>
              <a:rPr lang="en-US" altLang="zh-CN" sz="2800" dirty="0">
                <a:solidFill>
                  <a:schemeClr val="bg1"/>
                </a:solidFill>
              </a:rPr>
              <a:t>1w</a:t>
            </a:r>
            <a:r>
              <a:rPr lang="zh-CN" altLang="en-US" sz="2800" dirty="0">
                <a:solidFill>
                  <a:schemeClr val="bg1"/>
                </a:solidFill>
              </a:rPr>
              <a:t>个仓库。利用</a:t>
            </a:r>
            <a:r>
              <a:rPr lang="en-US" altLang="zh-CN" sz="2800" dirty="0" err="1">
                <a:solidFill>
                  <a:schemeClr val="bg1"/>
                </a:solidFill>
              </a:rPr>
              <a:t>opendigger</a:t>
            </a:r>
            <a:r>
              <a:rPr lang="zh-CN" altLang="en-US" sz="2800" dirty="0">
                <a:solidFill>
                  <a:schemeClr val="bg1"/>
                </a:solidFill>
              </a:rPr>
              <a:t>爬取其</a:t>
            </a:r>
            <a:r>
              <a:rPr lang="en-US" altLang="zh-CN" sz="2800" dirty="0">
                <a:solidFill>
                  <a:schemeClr val="bg1"/>
                </a:solidFill>
              </a:rPr>
              <a:t>star</a:t>
            </a:r>
            <a:r>
              <a:rPr lang="zh-CN" altLang="en-US" sz="2800" dirty="0">
                <a:solidFill>
                  <a:schemeClr val="bg1"/>
                </a:solidFill>
              </a:rPr>
              <a:t>数和</a:t>
            </a:r>
            <a:r>
              <a:rPr lang="en-US" altLang="zh-CN" sz="2800" dirty="0">
                <a:solidFill>
                  <a:schemeClr val="bg1"/>
                </a:solidFill>
              </a:rPr>
              <a:t>fork</a:t>
            </a:r>
            <a:r>
              <a:rPr lang="zh-CN" altLang="en-US" sz="2800" dirty="0">
                <a:solidFill>
                  <a:schemeClr val="bg1"/>
                </a:solidFill>
              </a:rPr>
              <a:t>数，计算知名度，判定仓库是否冷门</a:t>
            </a:r>
            <a:r>
              <a:rPr lang="zh-CN" altLang="en-US" sz="3600" dirty="0">
                <a:solidFill>
                  <a:schemeClr val="bg1"/>
                </a:solidFill>
              </a:rPr>
              <a:t>。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-92333"/>
            <a:ext cx="65" cy="1846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158285" y="6385812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（取自</a:t>
            </a:r>
            <a:r>
              <a:rPr lang="en-US" altLang="zh-CN" dirty="0">
                <a:solidFill>
                  <a:schemeClr val="bg1"/>
                </a:solidFill>
              </a:rPr>
              <a:t>Sample——repo_meitrics.csv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5464" y="2692464"/>
            <a:ext cx="7176505" cy="34795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5400000">
            <a:off x="2616200" y="-2717799"/>
            <a:ext cx="6959601" cy="12192003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 rot="18900000" flipH="1">
            <a:off x="5874701" y="2525491"/>
            <a:ext cx="442598" cy="442441"/>
          </a:xfrm>
          <a:custGeom>
            <a:avLst/>
            <a:gdLst>
              <a:gd name="connsiteX0" fmla="*/ 2133 w 3180445"/>
              <a:gd name="connsiteY0" fmla="*/ 2314494 h 3179322"/>
              <a:gd name="connsiteX1" fmla="*/ 2133 w 3180445"/>
              <a:gd name="connsiteY1" fmla="*/ 2316628 h 3179322"/>
              <a:gd name="connsiteX2" fmla="*/ 0 w 3180445"/>
              <a:gd name="connsiteY2" fmla="*/ 2316628 h 3179322"/>
              <a:gd name="connsiteX3" fmla="*/ 0 w 3180445"/>
              <a:gd name="connsiteY3" fmla="*/ 2410712 h 3179322"/>
              <a:gd name="connsiteX4" fmla="*/ 2133 w 3180445"/>
              <a:gd name="connsiteY4" fmla="*/ 2410712 h 3179322"/>
              <a:gd name="connsiteX5" fmla="*/ 2133 w 3180445"/>
              <a:gd name="connsiteY5" fmla="*/ 3179322 h 3179322"/>
              <a:gd name="connsiteX6" fmla="*/ 96217 w 3180445"/>
              <a:gd name="connsiteY6" fmla="*/ 3179322 h 3179322"/>
              <a:gd name="connsiteX7" fmla="*/ 96217 w 3180445"/>
              <a:gd name="connsiteY7" fmla="*/ 2410712 h 3179322"/>
              <a:gd name="connsiteX8" fmla="*/ 864828 w 3180445"/>
              <a:gd name="connsiteY8" fmla="*/ 2410712 h 3179322"/>
              <a:gd name="connsiteX9" fmla="*/ 864828 w 3180445"/>
              <a:gd name="connsiteY9" fmla="*/ 2407880 h 3179322"/>
              <a:gd name="connsiteX10" fmla="*/ 867662 w 3180445"/>
              <a:gd name="connsiteY10" fmla="*/ 2407880 h 3179322"/>
              <a:gd name="connsiteX11" fmla="*/ 867662 w 3180445"/>
              <a:gd name="connsiteY11" fmla="*/ 1638154 h 3179322"/>
              <a:gd name="connsiteX12" fmla="*/ 1637391 w 3180445"/>
              <a:gd name="connsiteY12" fmla="*/ 1638154 h 3179322"/>
              <a:gd name="connsiteX13" fmla="*/ 1637391 w 3180445"/>
              <a:gd name="connsiteY13" fmla="*/ 1636271 h 3179322"/>
              <a:gd name="connsiteX14" fmla="*/ 1639271 w 3180445"/>
              <a:gd name="connsiteY14" fmla="*/ 1636271 h 3179322"/>
              <a:gd name="connsiteX15" fmla="*/ 1639271 w 3180445"/>
              <a:gd name="connsiteY15" fmla="*/ 867661 h 3179322"/>
              <a:gd name="connsiteX16" fmla="*/ 2407882 w 3180445"/>
              <a:gd name="connsiteY16" fmla="*/ 867661 h 3179322"/>
              <a:gd name="connsiteX17" fmla="*/ 2407883 w 3180445"/>
              <a:gd name="connsiteY17" fmla="*/ 864829 h 3179322"/>
              <a:gd name="connsiteX18" fmla="*/ 2410716 w 3180445"/>
              <a:gd name="connsiteY18" fmla="*/ 864829 h 3179322"/>
              <a:gd name="connsiteX19" fmla="*/ 2410716 w 3180445"/>
              <a:gd name="connsiteY19" fmla="*/ 95102 h 3179322"/>
              <a:gd name="connsiteX20" fmla="*/ 3180445 w 3180445"/>
              <a:gd name="connsiteY20" fmla="*/ 95102 h 3179322"/>
              <a:gd name="connsiteX21" fmla="*/ 3180445 w 3180445"/>
              <a:gd name="connsiteY21" fmla="*/ 1018 h 3179322"/>
              <a:gd name="connsiteX22" fmla="*/ 2410716 w 3180445"/>
              <a:gd name="connsiteY22" fmla="*/ 1018 h 3179322"/>
              <a:gd name="connsiteX23" fmla="*/ 2410716 w 3180445"/>
              <a:gd name="connsiteY23" fmla="*/ 1 h 3179322"/>
              <a:gd name="connsiteX24" fmla="*/ 2316632 w 3180445"/>
              <a:gd name="connsiteY24" fmla="*/ 0 h 3179322"/>
              <a:gd name="connsiteX25" fmla="*/ 2316633 w 3180445"/>
              <a:gd name="connsiteY25" fmla="*/ 1018 h 3179322"/>
              <a:gd name="connsiteX26" fmla="*/ 2315617 w 3180445"/>
              <a:gd name="connsiteY26" fmla="*/ 1018 h 3179322"/>
              <a:gd name="connsiteX27" fmla="*/ 2315617 w 3180445"/>
              <a:gd name="connsiteY27" fmla="*/ 95102 h 3179322"/>
              <a:gd name="connsiteX28" fmla="*/ 2316632 w 3180445"/>
              <a:gd name="connsiteY28" fmla="*/ 95102 h 3179322"/>
              <a:gd name="connsiteX29" fmla="*/ 2316632 w 3180445"/>
              <a:gd name="connsiteY29" fmla="*/ 773577 h 3179322"/>
              <a:gd name="connsiteX30" fmla="*/ 1639271 w 3180445"/>
              <a:gd name="connsiteY30" fmla="*/ 773577 h 3179322"/>
              <a:gd name="connsiteX31" fmla="*/ 1639271 w 3180445"/>
              <a:gd name="connsiteY31" fmla="*/ 771443 h 3179322"/>
              <a:gd name="connsiteX32" fmla="*/ 1545187 w 3180445"/>
              <a:gd name="connsiteY32" fmla="*/ 771443 h 3179322"/>
              <a:gd name="connsiteX33" fmla="*/ 1545187 w 3180445"/>
              <a:gd name="connsiteY33" fmla="*/ 773577 h 3179322"/>
              <a:gd name="connsiteX34" fmla="*/ 1543054 w 3180445"/>
              <a:gd name="connsiteY34" fmla="*/ 773577 h 3179322"/>
              <a:gd name="connsiteX35" fmla="*/ 1543054 w 3180445"/>
              <a:gd name="connsiteY35" fmla="*/ 867661 h 3179322"/>
              <a:gd name="connsiteX36" fmla="*/ 1545187 w 3180445"/>
              <a:gd name="connsiteY36" fmla="*/ 867661 h 3179322"/>
              <a:gd name="connsiteX37" fmla="*/ 1545187 w 3180445"/>
              <a:gd name="connsiteY37" fmla="*/ 1544069 h 3179322"/>
              <a:gd name="connsiteX38" fmla="*/ 867662 w 3180445"/>
              <a:gd name="connsiteY38" fmla="*/ 1544069 h 3179322"/>
              <a:gd name="connsiteX39" fmla="*/ 867662 w 3180445"/>
              <a:gd name="connsiteY39" fmla="*/ 1543052 h 3179322"/>
              <a:gd name="connsiteX40" fmla="*/ 773578 w 3180445"/>
              <a:gd name="connsiteY40" fmla="*/ 1543052 h 3179322"/>
              <a:gd name="connsiteX41" fmla="*/ 773578 w 3180445"/>
              <a:gd name="connsiteY41" fmla="*/ 1544069 h 3179322"/>
              <a:gd name="connsiteX42" fmla="*/ 772563 w 3180445"/>
              <a:gd name="connsiteY42" fmla="*/ 1544069 h 3179322"/>
              <a:gd name="connsiteX43" fmla="*/ 772563 w 3180445"/>
              <a:gd name="connsiteY43" fmla="*/ 1638154 h 3179322"/>
              <a:gd name="connsiteX44" fmla="*/ 773578 w 3180445"/>
              <a:gd name="connsiteY44" fmla="*/ 1638154 h 3179322"/>
              <a:gd name="connsiteX45" fmla="*/ 773578 w 3180445"/>
              <a:gd name="connsiteY45" fmla="*/ 2316628 h 3179322"/>
              <a:gd name="connsiteX46" fmla="*/ 96217 w 3180445"/>
              <a:gd name="connsiteY46" fmla="*/ 2316628 h 3179322"/>
              <a:gd name="connsiteX47" fmla="*/ 96217 w 3180445"/>
              <a:gd name="connsiteY47" fmla="*/ 2314494 h 317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80445" h="3179322">
                <a:moveTo>
                  <a:pt x="2133" y="2314494"/>
                </a:moveTo>
                <a:lnTo>
                  <a:pt x="2133" y="2316628"/>
                </a:lnTo>
                <a:lnTo>
                  <a:pt x="0" y="2316628"/>
                </a:lnTo>
                <a:lnTo>
                  <a:pt x="0" y="2410712"/>
                </a:lnTo>
                <a:lnTo>
                  <a:pt x="2133" y="2410712"/>
                </a:lnTo>
                <a:lnTo>
                  <a:pt x="2133" y="3179322"/>
                </a:lnTo>
                <a:lnTo>
                  <a:pt x="96217" y="3179322"/>
                </a:lnTo>
                <a:lnTo>
                  <a:pt x="96217" y="2410712"/>
                </a:lnTo>
                <a:lnTo>
                  <a:pt x="864828" y="2410712"/>
                </a:lnTo>
                <a:lnTo>
                  <a:pt x="864828" y="2407880"/>
                </a:lnTo>
                <a:lnTo>
                  <a:pt x="867662" y="2407880"/>
                </a:lnTo>
                <a:lnTo>
                  <a:pt x="867662" y="1638154"/>
                </a:lnTo>
                <a:lnTo>
                  <a:pt x="1637391" y="1638154"/>
                </a:lnTo>
                <a:lnTo>
                  <a:pt x="1637391" y="1636271"/>
                </a:lnTo>
                <a:lnTo>
                  <a:pt x="1639271" y="1636271"/>
                </a:lnTo>
                <a:lnTo>
                  <a:pt x="1639271" y="867661"/>
                </a:lnTo>
                <a:lnTo>
                  <a:pt x="2407882" y="867661"/>
                </a:lnTo>
                <a:lnTo>
                  <a:pt x="2407883" y="864829"/>
                </a:lnTo>
                <a:lnTo>
                  <a:pt x="2410716" y="864829"/>
                </a:lnTo>
                <a:lnTo>
                  <a:pt x="2410716" y="95102"/>
                </a:lnTo>
                <a:lnTo>
                  <a:pt x="3180445" y="95102"/>
                </a:lnTo>
                <a:lnTo>
                  <a:pt x="3180445" y="1018"/>
                </a:lnTo>
                <a:lnTo>
                  <a:pt x="2410716" y="1018"/>
                </a:lnTo>
                <a:lnTo>
                  <a:pt x="2410716" y="1"/>
                </a:lnTo>
                <a:lnTo>
                  <a:pt x="2316632" y="0"/>
                </a:lnTo>
                <a:lnTo>
                  <a:pt x="2316633" y="1018"/>
                </a:lnTo>
                <a:lnTo>
                  <a:pt x="2315617" y="1018"/>
                </a:lnTo>
                <a:lnTo>
                  <a:pt x="2315617" y="95102"/>
                </a:lnTo>
                <a:lnTo>
                  <a:pt x="2316632" y="95102"/>
                </a:lnTo>
                <a:lnTo>
                  <a:pt x="2316632" y="773577"/>
                </a:lnTo>
                <a:lnTo>
                  <a:pt x="1639271" y="773577"/>
                </a:lnTo>
                <a:lnTo>
                  <a:pt x="1639271" y="771443"/>
                </a:lnTo>
                <a:lnTo>
                  <a:pt x="1545187" y="771443"/>
                </a:lnTo>
                <a:lnTo>
                  <a:pt x="1545187" y="773577"/>
                </a:lnTo>
                <a:lnTo>
                  <a:pt x="1543054" y="773577"/>
                </a:lnTo>
                <a:lnTo>
                  <a:pt x="1543054" y="867661"/>
                </a:lnTo>
                <a:lnTo>
                  <a:pt x="1545187" y="867661"/>
                </a:lnTo>
                <a:lnTo>
                  <a:pt x="1545187" y="1544069"/>
                </a:lnTo>
                <a:lnTo>
                  <a:pt x="867662" y="1544069"/>
                </a:lnTo>
                <a:lnTo>
                  <a:pt x="867662" y="1543052"/>
                </a:lnTo>
                <a:lnTo>
                  <a:pt x="773578" y="1543052"/>
                </a:lnTo>
                <a:lnTo>
                  <a:pt x="773578" y="1544069"/>
                </a:lnTo>
                <a:lnTo>
                  <a:pt x="772563" y="1544069"/>
                </a:lnTo>
                <a:lnTo>
                  <a:pt x="772563" y="1638154"/>
                </a:lnTo>
                <a:lnTo>
                  <a:pt x="773578" y="1638154"/>
                </a:lnTo>
                <a:lnTo>
                  <a:pt x="773578" y="2316628"/>
                </a:lnTo>
                <a:lnTo>
                  <a:pt x="96217" y="2316628"/>
                </a:lnTo>
                <a:lnTo>
                  <a:pt x="96217" y="2314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7" name="Frame 6"/>
          <p:cNvSpPr/>
          <p:nvPr/>
        </p:nvSpPr>
        <p:spPr>
          <a:xfrm rot="20608960">
            <a:off x="3449041" y="4834907"/>
            <a:ext cx="254515" cy="254515"/>
          </a:xfrm>
          <a:prstGeom prst="frame">
            <a:avLst>
              <a:gd name="adj1" fmla="val 9131"/>
            </a:avLst>
          </a:prstGeom>
          <a:gradFill>
            <a:gsLst>
              <a:gs pos="0">
                <a:schemeClr val="accent1"/>
              </a:gs>
              <a:gs pos="98000">
                <a:schemeClr val="accent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8" name="Block Arc 7"/>
          <p:cNvSpPr/>
          <p:nvPr/>
        </p:nvSpPr>
        <p:spPr>
          <a:xfrm rot="8100000">
            <a:off x="4294875" y="4648686"/>
            <a:ext cx="535674" cy="535674"/>
          </a:xfrm>
          <a:prstGeom prst="blockArc">
            <a:avLst>
              <a:gd name="adj1" fmla="val 10800000"/>
              <a:gd name="adj2" fmla="val 3"/>
              <a:gd name="adj3" fmla="val 11284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9" name="Freeform 8"/>
          <p:cNvSpPr/>
          <p:nvPr/>
        </p:nvSpPr>
        <p:spPr>
          <a:xfrm rot="16935891">
            <a:off x="7535274" y="4633661"/>
            <a:ext cx="489538" cy="489538"/>
          </a:xfrm>
          <a:custGeom>
            <a:avLst/>
            <a:gdLst>
              <a:gd name="connsiteX0" fmla="*/ 133977 w 1378857"/>
              <a:gd name="connsiteY0" fmla="*/ 302002 h 1378857"/>
              <a:gd name="connsiteX1" fmla="*/ 133977 w 1378857"/>
              <a:gd name="connsiteY1" fmla="*/ 1256486 h 1378857"/>
              <a:gd name="connsiteX2" fmla="*/ 1088463 w 1378857"/>
              <a:gd name="connsiteY2" fmla="*/ 1256486 h 1378857"/>
              <a:gd name="connsiteX3" fmla="*/ 0 w 1378857"/>
              <a:gd name="connsiteY3" fmla="*/ 0 h 1378857"/>
              <a:gd name="connsiteX4" fmla="*/ 1378857 w 1378857"/>
              <a:gd name="connsiteY4" fmla="*/ 1378857 h 1378857"/>
              <a:gd name="connsiteX5" fmla="*/ 0 w 1378857"/>
              <a:gd name="connsiteY5" fmla="*/ 1378857 h 137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8857" h="1378857">
                <a:moveTo>
                  <a:pt x="133977" y="302002"/>
                </a:moveTo>
                <a:lnTo>
                  <a:pt x="133977" y="1256486"/>
                </a:lnTo>
                <a:lnTo>
                  <a:pt x="1088463" y="1256486"/>
                </a:lnTo>
                <a:close/>
                <a:moveTo>
                  <a:pt x="0" y="0"/>
                </a:moveTo>
                <a:lnTo>
                  <a:pt x="1378857" y="1378857"/>
                </a:lnTo>
                <a:lnTo>
                  <a:pt x="0" y="137885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98000">
                <a:schemeClr val="accent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10" name="Donut 9"/>
          <p:cNvSpPr/>
          <p:nvPr/>
        </p:nvSpPr>
        <p:spPr>
          <a:xfrm>
            <a:off x="8592457" y="4831523"/>
            <a:ext cx="248478" cy="248478"/>
          </a:xfrm>
          <a:prstGeom prst="donut">
            <a:avLst>
              <a:gd name="adj" fmla="val 13201"/>
            </a:avLst>
          </a:prstGeom>
          <a:gradFill>
            <a:gsLst>
              <a:gs pos="0">
                <a:schemeClr val="accent5"/>
              </a:gs>
              <a:gs pos="98000">
                <a:schemeClr val="accent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69938" y="811591"/>
            <a:ext cx="10176013" cy="5310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</a:rPr>
              <a:t>知名度得分 </a:t>
            </a:r>
            <a:r>
              <a:rPr lang="en-US" altLang="zh-CN" sz="2400" b="1" dirty="0">
                <a:solidFill>
                  <a:schemeClr val="bg1"/>
                </a:solidFill>
              </a:rPr>
              <a:t>= (a * log(Stars + 1) + b * log(Forks + 1)) / (1 + c * (Stars + Forks))</a:t>
            </a:r>
            <a:r>
              <a:rPr lang="zh-CN" altLang="en-US" sz="2400" b="1" dirty="0">
                <a:solidFill>
                  <a:schemeClr val="bg1"/>
                </a:solidFill>
              </a:rPr>
              <a:t>：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br>
              <a:rPr lang="en-US" altLang="zh-CN" sz="2000" b="1" dirty="0">
                <a:solidFill>
                  <a:schemeClr val="bg1"/>
                </a:solidFill>
              </a:rPr>
            </a:br>
            <a:r>
              <a:rPr lang="zh-CN" altLang="en-US" dirty="0">
                <a:solidFill>
                  <a:schemeClr val="bg1"/>
                </a:solidFill>
              </a:rPr>
              <a:t>参数说明：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 `a`: Star</a:t>
            </a:r>
            <a:r>
              <a:rPr lang="zh-CN" altLang="en-US" dirty="0">
                <a:solidFill>
                  <a:schemeClr val="bg1"/>
                </a:solidFill>
              </a:rPr>
              <a:t>数的权重，决定</a:t>
            </a:r>
            <a:r>
              <a:rPr lang="en-US" altLang="zh-CN" dirty="0">
                <a:solidFill>
                  <a:schemeClr val="bg1"/>
                </a:solidFill>
              </a:rPr>
              <a:t>Star</a:t>
            </a:r>
            <a:r>
              <a:rPr lang="zh-CN" altLang="en-US" dirty="0">
                <a:solidFill>
                  <a:schemeClr val="bg1"/>
                </a:solidFill>
              </a:rPr>
              <a:t>对知名度得分的影响。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`b`: Fork</a:t>
            </a:r>
            <a:r>
              <a:rPr lang="zh-CN" altLang="en-US" dirty="0">
                <a:solidFill>
                  <a:schemeClr val="bg1"/>
                </a:solidFill>
              </a:rPr>
              <a:t>数的权重，决定</a:t>
            </a:r>
            <a:r>
              <a:rPr lang="en-US" altLang="zh-CN" dirty="0">
                <a:solidFill>
                  <a:schemeClr val="bg1"/>
                </a:solidFill>
              </a:rPr>
              <a:t>Fork</a:t>
            </a:r>
            <a:r>
              <a:rPr lang="zh-CN" altLang="en-US" dirty="0">
                <a:solidFill>
                  <a:schemeClr val="bg1"/>
                </a:solidFill>
              </a:rPr>
              <a:t>对知名度得分的影响。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`c`: </a:t>
            </a:r>
            <a:r>
              <a:rPr lang="zh-CN" altLang="en-US" dirty="0">
                <a:solidFill>
                  <a:schemeClr val="bg1"/>
                </a:solidFill>
              </a:rPr>
              <a:t>总数（</a:t>
            </a:r>
            <a:r>
              <a:rPr lang="en-US" altLang="zh-CN" dirty="0">
                <a:solidFill>
                  <a:schemeClr val="bg1"/>
                </a:solidFill>
              </a:rPr>
              <a:t>Star + Fork</a:t>
            </a:r>
            <a:r>
              <a:rPr lang="zh-CN" altLang="en-US" dirty="0">
                <a:solidFill>
                  <a:schemeClr val="bg1"/>
                </a:solidFill>
              </a:rPr>
              <a:t>）的惩罚项系数，避免</a:t>
            </a:r>
            <a:r>
              <a:rPr lang="en-US" altLang="zh-CN" dirty="0">
                <a:solidFill>
                  <a:schemeClr val="bg1"/>
                </a:solidFill>
              </a:rPr>
              <a:t>Star</a:t>
            </a:r>
            <a:r>
              <a:rPr lang="zh-CN" altLang="en-US" dirty="0">
                <a:solidFill>
                  <a:schemeClr val="bg1"/>
                </a:solidFill>
              </a:rPr>
              <a:t>或</a:t>
            </a:r>
            <a:r>
              <a:rPr lang="en-US" altLang="zh-CN" dirty="0">
                <a:solidFill>
                  <a:schemeClr val="bg1"/>
                </a:solidFill>
              </a:rPr>
              <a:t>Fork</a:t>
            </a:r>
            <a:r>
              <a:rPr lang="zh-CN" altLang="en-US" dirty="0">
                <a:solidFill>
                  <a:schemeClr val="bg1"/>
                </a:solidFill>
              </a:rPr>
              <a:t>数过大导致得分过大。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公式解释：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`log(Stars + 1)` </a:t>
            </a:r>
            <a:r>
              <a:rPr lang="zh-CN" altLang="en-US" sz="1600" dirty="0">
                <a:solidFill>
                  <a:schemeClr val="bg1"/>
                </a:solidFill>
              </a:rPr>
              <a:t>和 </a:t>
            </a:r>
            <a:r>
              <a:rPr lang="en-US" altLang="zh-CN" sz="1600" dirty="0">
                <a:solidFill>
                  <a:schemeClr val="bg1"/>
                </a:solidFill>
              </a:rPr>
              <a:t>`log(Forks + 1)`</a:t>
            </a:r>
            <a:r>
              <a:rPr lang="zh-CN" altLang="en-US" sz="1600" dirty="0">
                <a:solidFill>
                  <a:schemeClr val="bg1"/>
                </a:solidFill>
              </a:rPr>
              <a:t>：对数变换有助于减轻较大值（例如</a:t>
            </a:r>
            <a:r>
              <a:rPr lang="en-US" altLang="zh-CN" sz="1600" dirty="0">
                <a:solidFill>
                  <a:schemeClr val="bg1"/>
                </a:solidFill>
              </a:rPr>
              <a:t>Stars</a:t>
            </a:r>
            <a:r>
              <a:rPr lang="zh-CN" altLang="en-US" sz="1600" dirty="0">
                <a:solidFill>
                  <a:schemeClr val="bg1"/>
                </a:solidFill>
              </a:rPr>
              <a:t>为几万或</a:t>
            </a:r>
            <a:r>
              <a:rPr lang="en-US" altLang="zh-CN" sz="1600" dirty="0">
                <a:solidFill>
                  <a:schemeClr val="bg1"/>
                </a:solidFill>
              </a:rPr>
              <a:t>Forks</a:t>
            </a:r>
            <a:r>
              <a:rPr lang="zh-CN" altLang="en-US" sz="1600" dirty="0">
                <a:solidFill>
                  <a:schemeClr val="bg1"/>
                </a:solidFill>
              </a:rPr>
              <a:t>为几千时）的影响，从而避免它们过度拉高最终得分。加</a:t>
            </a:r>
            <a:r>
              <a:rPr lang="en-US" altLang="zh-CN" sz="1600" dirty="0">
                <a:solidFill>
                  <a:schemeClr val="bg1"/>
                </a:solidFill>
              </a:rPr>
              <a:t>1</a:t>
            </a:r>
            <a:r>
              <a:rPr lang="zh-CN" altLang="en-US" sz="1600" dirty="0">
                <a:solidFill>
                  <a:schemeClr val="bg1"/>
                </a:solidFill>
              </a:rPr>
              <a:t>是为了避免对数计算时出现负数或者零的情况。  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bg1"/>
                </a:solidFill>
              </a:rPr>
              <a:t>`a * log(Stars + 1) + b * log(Forks + 1)`</a:t>
            </a:r>
            <a:r>
              <a:rPr lang="zh-CN" altLang="en-US" sz="1600" b="1" dirty="0">
                <a:solidFill>
                  <a:schemeClr val="bg1"/>
                </a:solidFill>
              </a:rPr>
              <a:t>：</a:t>
            </a:r>
            <a:r>
              <a:rPr lang="zh-CN" altLang="en-US" sz="1600" dirty="0">
                <a:solidFill>
                  <a:schemeClr val="bg1"/>
                </a:solidFill>
              </a:rPr>
              <a:t>这个部分是基础得分计算，</a:t>
            </a:r>
            <a:r>
              <a:rPr lang="en-US" altLang="zh-CN" sz="1600" dirty="0">
                <a:solidFill>
                  <a:schemeClr val="bg1"/>
                </a:solidFill>
              </a:rPr>
              <a:t>Stars</a:t>
            </a:r>
            <a:r>
              <a:rPr lang="zh-CN" altLang="en-US" sz="1600" dirty="0">
                <a:solidFill>
                  <a:schemeClr val="bg1"/>
                </a:solidFill>
              </a:rPr>
              <a:t>和</a:t>
            </a:r>
            <a:r>
              <a:rPr lang="en-US" altLang="zh-CN" sz="1600" dirty="0">
                <a:solidFill>
                  <a:schemeClr val="bg1"/>
                </a:solidFill>
              </a:rPr>
              <a:t>Forks</a:t>
            </a:r>
            <a:r>
              <a:rPr lang="zh-CN" altLang="en-US" sz="1600" dirty="0">
                <a:solidFill>
                  <a:schemeClr val="bg1"/>
                </a:solidFill>
              </a:rPr>
              <a:t>对得分的影响由</a:t>
            </a:r>
            <a:r>
              <a:rPr lang="en-US" altLang="zh-CN" sz="1600" dirty="0">
                <a:solidFill>
                  <a:schemeClr val="bg1"/>
                </a:solidFill>
              </a:rPr>
              <a:t>a</a:t>
            </a:r>
            <a:r>
              <a:rPr lang="zh-CN" altLang="en-US" sz="1600" dirty="0">
                <a:solidFill>
                  <a:schemeClr val="bg1"/>
                </a:solidFill>
              </a:rPr>
              <a:t>和</a:t>
            </a:r>
            <a:r>
              <a:rPr lang="en-US" altLang="zh-CN" sz="1600" dirty="0">
                <a:solidFill>
                  <a:schemeClr val="bg1"/>
                </a:solidFill>
              </a:rPr>
              <a:t>b</a:t>
            </a:r>
            <a:r>
              <a:rPr lang="zh-CN" altLang="en-US" sz="1600" dirty="0">
                <a:solidFill>
                  <a:schemeClr val="bg1"/>
                </a:solidFill>
              </a:rPr>
              <a:t>两个权重控制。如果</a:t>
            </a:r>
            <a:r>
              <a:rPr lang="en-US" altLang="zh-CN" sz="1600" dirty="0">
                <a:solidFill>
                  <a:schemeClr val="bg1"/>
                </a:solidFill>
              </a:rPr>
              <a:t>Stars</a:t>
            </a:r>
            <a:r>
              <a:rPr lang="zh-CN" altLang="en-US" sz="1600" dirty="0">
                <a:solidFill>
                  <a:schemeClr val="bg1"/>
                </a:solidFill>
              </a:rPr>
              <a:t>被认为比</a:t>
            </a:r>
            <a:r>
              <a:rPr lang="en-US" altLang="zh-CN" sz="1600" dirty="0">
                <a:solidFill>
                  <a:schemeClr val="bg1"/>
                </a:solidFill>
              </a:rPr>
              <a:t>Forks</a:t>
            </a:r>
            <a:r>
              <a:rPr lang="zh-CN" altLang="en-US" sz="1600" dirty="0">
                <a:solidFill>
                  <a:schemeClr val="bg1"/>
                </a:solidFill>
              </a:rPr>
              <a:t>重要，可以将</a:t>
            </a:r>
            <a:r>
              <a:rPr lang="en-US" altLang="zh-CN" sz="1600" dirty="0">
                <a:solidFill>
                  <a:schemeClr val="bg1"/>
                </a:solidFill>
              </a:rPr>
              <a:t>a</a:t>
            </a:r>
            <a:r>
              <a:rPr lang="zh-CN" altLang="en-US" sz="1600" dirty="0">
                <a:solidFill>
                  <a:schemeClr val="bg1"/>
                </a:solidFill>
              </a:rPr>
              <a:t>设为大于</a:t>
            </a:r>
            <a:r>
              <a:rPr lang="en-US" altLang="zh-CN" sz="1600" dirty="0">
                <a:solidFill>
                  <a:schemeClr val="bg1"/>
                </a:solidFill>
              </a:rPr>
              <a:t>b</a:t>
            </a:r>
            <a:r>
              <a:rPr lang="zh-CN" altLang="en-US" sz="1600" dirty="0">
                <a:solidFill>
                  <a:schemeClr val="bg1"/>
                </a:solidFill>
              </a:rPr>
              <a:t>的值，反之亦然。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bg1"/>
                </a:solidFill>
              </a:rPr>
              <a:t>`(1 + c * (Stars + Forks))`</a:t>
            </a:r>
            <a:r>
              <a:rPr lang="zh-CN" altLang="en-US" sz="1600" b="1" dirty="0">
                <a:solidFill>
                  <a:schemeClr val="bg1"/>
                </a:solidFill>
              </a:rPr>
              <a:t>：</a:t>
            </a:r>
            <a:r>
              <a:rPr lang="zh-CN" altLang="en-US" sz="1600" dirty="0">
                <a:solidFill>
                  <a:schemeClr val="bg1"/>
                </a:solidFill>
              </a:rPr>
              <a:t>这是一个归一化的惩罚项，主要用于减少过度影响大的仓库（例如，</a:t>
            </a:r>
            <a:r>
              <a:rPr lang="en-US" altLang="zh-CN" sz="1600" dirty="0">
                <a:solidFill>
                  <a:schemeClr val="bg1"/>
                </a:solidFill>
              </a:rPr>
              <a:t>Stars + Forks </a:t>
            </a:r>
            <a:r>
              <a:rPr lang="zh-CN" altLang="en-US" sz="1600" dirty="0">
                <a:solidFill>
                  <a:schemeClr val="bg1"/>
                </a:solidFill>
              </a:rPr>
              <a:t>非常大的仓库）对得分的影响。</a:t>
            </a:r>
            <a:r>
              <a:rPr lang="en-US" altLang="zh-CN" sz="1600" dirty="0">
                <a:solidFill>
                  <a:schemeClr val="bg1"/>
                </a:solidFill>
              </a:rPr>
              <a:t>c</a:t>
            </a:r>
            <a:r>
              <a:rPr lang="zh-CN" altLang="en-US" sz="1600" dirty="0">
                <a:solidFill>
                  <a:schemeClr val="bg1"/>
                </a:solidFill>
              </a:rPr>
              <a:t>值的设定会影响得分的平滑度，</a:t>
            </a:r>
            <a:r>
              <a:rPr lang="en-US" altLang="zh-CN" sz="1600" dirty="0">
                <a:solidFill>
                  <a:schemeClr val="bg1"/>
                </a:solidFill>
              </a:rPr>
              <a:t>c</a:t>
            </a:r>
            <a:r>
              <a:rPr lang="zh-CN" altLang="en-US" sz="1600" dirty="0">
                <a:solidFill>
                  <a:schemeClr val="bg1"/>
                </a:solidFill>
              </a:rPr>
              <a:t>值越大，过大的</a:t>
            </a:r>
            <a:r>
              <a:rPr lang="en-US" altLang="zh-CN" sz="1600" dirty="0">
                <a:solidFill>
                  <a:schemeClr val="bg1"/>
                </a:solidFill>
              </a:rPr>
              <a:t>Stars</a:t>
            </a:r>
            <a:r>
              <a:rPr lang="zh-CN" altLang="en-US" sz="1600" dirty="0">
                <a:solidFill>
                  <a:schemeClr val="bg1"/>
                </a:solidFill>
              </a:rPr>
              <a:t>和</a:t>
            </a:r>
            <a:r>
              <a:rPr lang="en-US" altLang="zh-CN" sz="1600" dirty="0">
                <a:solidFill>
                  <a:schemeClr val="bg1"/>
                </a:solidFill>
              </a:rPr>
              <a:t>Fork</a:t>
            </a:r>
            <a:r>
              <a:rPr lang="zh-CN" altLang="en-US" sz="1600" dirty="0">
                <a:solidFill>
                  <a:schemeClr val="bg1"/>
                </a:solidFill>
              </a:rPr>
              <a:t>数量对得分的影响越小。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41323" y="24842"/>
            <a:ext cx="8842778" cy="660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</a:rPr>
              <a:t>（</a:t>
            </a:r>
            <a:r>
              <a:rPr lang="en-US" altLang="zh-CN" sz="2800" b="1" dirty="0">
                <a:solidFill>
                  <a:schemeClr val="bg1"/>
                </a:solidFill>
              </a:rPr>
              <a:t>1</a:t>
            </a:r>
            <a:r>
              <a:rPr lang="zh-CN" altLang="en-US" sz="2800" b="1" dirty="0">
                <a:solidFill>
                  <a:schemeClr val="bg1"/>
                </a:solidFill>
              </a:rPr>
              <a:t>）计算仓库知名度：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5400000">
            <a:off x="2616200" y="-2717799"/>
            <a:ext cx="6959601" cy="12192003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 rot="18900000" flipH="1">
            <a:off x="5874700" y="4161668"/>
            <a:ext cx="442598" cy="442441"/>
          </a:xfrm>
          <a:custGeom>
            <a:avLst/>
            <a:gdLst>
              <a:gd name="connsiteX0" fmla="*/ 2133 w 3180445"/>
              <a:gd name="connsiteY0" fmla="*/ 2314494 h 3179322"/>
              <a:gd name="connsiteX1" fmla="*/ 2133 w 3180445"/>
              <a:gd name="connsiteY1" fmla="*/ 2316628 h 3179322"/>
              <a:gd name="connsiteX2" fmla="*/ 0 w 3180445"/>
              <a:gd name="connsiteY2" fmla="*/ 2316628 h 3179322"/>
              <a:gd name="connsiteX3" fmla="*/ 0 w 3180445"/>
              <a:gd name="connsiteY3" fmla="*/ 2410712 h 3179322"/>
              <a:gd name="connsiteX4" fmla="*/ 2133 w 3180445"/>
              <a:gd name="connsiteY4" fmla="*/ 2410712 h 3179322"/>
              <a:gd name="connsiteX5" fmla="*/ 2133 w 3180445"/>
              <a:gd name="connsiteY5" fmla="*/ 3179322 h 3179322"/>
              <a:gd name="connsiteX6" fmla="*/ 96217 w 3180445"/>
              <a:gd name="connsiteY6" fmla="*/ 3179322 h 3179322"/>
              <a:gd name="connsiteX7" fmla="*/ 96217 w 3180445"/>
              <a:gd name="connsiteY7" fmla="*/ 2410712 h 3179322"/>
              <a:gd name="connsiteX8" fmla="*/ 864828 w 3180445"/>
              <a:gd name="connsiteY8" fmla="*/ 2410712 h 3179322"/>
              <a:gd name="connsiteX9" fmla="*/ 864828 w 3180445"/>
              <a:gd name="connsiteY9" fmla="*/ 2407880 h 3179322"/>
              <a:gd name="connsiteX10" fmla="*/ 867662 w 3180445"/>
              <a:gd name="connsiteY10" fmla="*/ 2407880 h 3179322"/>
              <a:gd name="connsiteX11" fmla="*/ 867662 w 3180445"/>
              <a:gd name="connsiteY11" fmla="*/ 1638154 h 3179322"/>
              <a:gd name="connsiteX12" fmla="*/ 1637391 w 3180445"/>
              <a:gd name="connsiteY12" fmla="*/ 1638154 h 3179322"/>
              <a:gd name="connsiteX13" fmla="*/ 1637391 w 3180445"/>
              <a:gd name="connsiteY13" fmla="*/ 1636271 h 3179322"/>
              <a:gd name="connsiteX14" fmla="*/ 1639271 w 3180445"/>
              <a:gd name="connsiteY14" fmla="*/ 1636271 h 3179322"/>
              <a:gd name="connsiteX15" fmla="*/ 1639271 w 3180445"/>
              <a:gd name="connsiteY15" fmla="*/ 867661 h 3179322"/>
              <a:gd name="connsiteX16" fmla="*/ 2407882 w 3180445"/>
              <a:gd name="connsiteY16" fmla="*/ 867661 h 3179322"/>
              <a:gd name="connsiteX17" fmla="*/ 2407883 w 3180445"/>
              <a:gd name="connsiteY17" fmla="*/ 864829 h 3179322"/>
              <a:gd name="connsiteX18" fmla="*/ 2410716 w 3180445"/>
              <a:gd name="connsiteY18" fmla="*/ 864829 h 3179322"/>
              <a:gd name="connsiteX19" fmla="*/ 2410716 w 3180445"/>
              <a:gd name="connsiteY19" fmla="*/ 95102 h 3179322"/>
              <a:gd name="connsiteX20" fmla="*/ 3180445 w 3180445"/>
              <a:gd name="connsiteY20" fmla="*/ 95102 h 3179322"/>
              <a:gd name="connsiteX21" fmla="*/ 3180445 w 3180445"/>
              <a:gd name="connsiteY21" fmla="*/ 1018 h 3179322"/>
              <a:gd name="connsiteX22" fmla="*/ 2410716 w 3180445"/>
              <a:gd name="connsiteY22" fmla="*/ 1018 h 3179322"/>
              <a:gd name="connsiteX23" fmla="*/ 2410716 w 3180445"/>
              <a:gd name="connsiteY23" fmla="*/ 1 h 3179322"/>
              <a:gd name="connsiteX24" fmla="*/ 2316632 w 3180445"/>
              <a:gd name="connsiteY24" fmla="*/ 0 h 3179322"/>
              <a:gd name="connsiteX25" fmla="*/ 2316633 w 3180445"/>
              <a:gd name="connsiteY25" fmla="*/ 1018 h 3179322"/>
              <a:gd name="connsiteX26" fmla="*/ 2315617 w 3180445"/>
              <a:gd name="connsiteY26" fmla="*/ 1018 h 3179322"/>
              <a:gd name="connsiteX27" fmla="*/ 2315617 w 3180445"/>
              <a:gd name="connsiteY27" fmla="*/ 95102 h 3179322"/>
              <a:gd name="connsiteX28" fmla="*/ 2316632 w 3180445"/>
              <a:gd name="connsiteY28" fmla="*/ 95102 h 3179322"/>
              <a:gd name="connsiteX29" fmla="*/ 2316632 w 3180445"/>
              <a:gd name="connsiteY29" fmla="*/ 773577 h 3179322"/>
              <a:gd name="connsiteX30" fmla="*/ 1639271 w 3180445"/>
              <a:gd name="connsiteY30" fmla="*/ 773577 h 3179322"/>
              <a:gd name="connsiteX31" fmla="*/ 1639271 w 3180445"/>
              <a:gd name="connsiteY31" fmla="*/ 771443 h 3179322"/>
              <a:gd name="connsiteX32" fmla="*/ 1545187 w 3180445"/>
              <a:gd name="connsiteY32" fmla="*/ 771443 h 3179322"/>
              <a:gd name="connsiteX33" fmla="*/ 1545187 w 3180445"/>
              <a:gd name="connsiteY33" fmla="*/ 773577 h 3179322"/>
              <a:gd name="connsiteX34" fmla="*/ 1543054 w 3180445"/>
              <a:gd name="connsiteY34" fmla="*/ 773577 h 3179322"/>
              <a:gd name="connsiteX35" fmla="*/ 1543054 w 3180445"/>
              <a:gd name="connsiteY35" fmla="*/ 867661 h 3179322"/>
              <a:gd name="connsiteX36" fmla="*/ 1545187 w 3180445"/>
              <a:gd name="connsiteY36" fmla="*/ 867661 h 3179322"/>
              <a:gd name="connsiteX37" fmla="*/ 1545187 w 3180445"/>
              <a:gd name="connsiteY37" fmla="*/ 1544069 h 3179322"/>
              <a:gd name="connsiteX38" fmla="*/ 867662 w 3180445"/>
              <a:gd name="connsiteY38" fmla="*/ 1544069 h 3179322"/>
              <a:gd name="connsiteX39" fmla="*/ 867662 w 3180445"/>
              <a:gd name="connsiteY39" fmla="*/ 1543052 h 3179322"/>
              <a:gd name="connsiteX40" fmla="*/ 773578 w 3180445"/>
              <a:gd name="connsiteY40" fmla="*/ 1543052 h 3179322"/>
              <a:gd name="connsiteX41" fmla="*/ 773578 w 3180445"/>
              <a:gd name="connsiteY41" fmla="*/ 1544069 h 3179322"/>
              <a:gd name="connsiteX42" fmla="*/ 772563 w 3180445"/>
              <a:gd name="connsiteY42" fmla="*/ 1544069 h 3179322"/>
              <a:gd name="connsiteX43" fmla="*/ 772563 w 3180445"/>
              <a:gd name="connsiteY43" fmla="*/ 1638154 h 3179322"/>
              <a:gd name="connsiteX44" fmla="*/ 773578 w 3180445"/>
              <a:gd name="connsiteY44" fmla="*/ 1638154 h 3179322"/>
              <a:gd name="connsiteX45" fmla="*/ 773578 w 3180445"/>
              <a:gd name="connsiteY45" fmla="*/ 2316628 h 3179322"/>
              <a:gd name="connsiteX46" fmla="*/ 96217 w 3180445"/>
              <a:gd name="connsiteY46" fmla="*/ 2316628 h 3179322"/>
              <a:gd name="connsiteX47" fmla="*/ 96217 w 3180445"/>
              <a:gd name="connsiteY47" fmla="*/ 2314494 h 317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80445" h="3179322">
                <a:moveTo>
                  <a:pt x="2133" y="2314494"/>
                </a:moveTo>
                <a:lnTo>
                  <a:pt x="2133" y="2316628"/>
                </a:lnTo>
                <a:lnTo>
                  <a:pt x="0" y="2316628"/>
                </a:lnTo>
                <a:lnTo>
                  <a:pt x="0" y="2410712"/>
                </a:lnTo>
                <a:lnTo>
                  <a:pt x="2133" y="2410712"/>
                </a:lnTo>
                <a:lnTo>
                  <a:pt x="2133" y="3179322"/>
                </a:lnTo>
                <a:lnTo>
                  <a:pt x="96217" y="3179322"/>
                </a:lnTo>
                <a:lnTo>
                  <a:pt x="96217" y="2410712"/>
                </a:lnTo>
                <a:lnTo>
                  <a:pt x="864828" y="2410712"/>
                </a:lnTo>
                <a:lnTo>
                  <a:pt x="864828" y="2407880"/>
                </a:lnTo>
                <a:lnTo>
                  <a:pt x="867662" y="2407880"/>
                </a:lnTo>
                <a:lnTo>
                  <a:pt x="867662" y="1638154"/>
                </a:lnTo>
                <a:lnTo>
                  <a:pt x="1637391" y="1638154"/>
                </a:lnTo>
                <a:lnTo>
                  <a:pt x="1637391" y="1636271"/>
                </a:lnTo>
                <a:lnTo>
                  <a:pt x="1639271" y="1636271"/>
                </a:lnTo>
                <a:lnTo>
                  <a:pt x="1639271" y="867661"/>
                </a:lnTo>
                <a:lnTo>
                  <a:pt x="2407882" y="867661"/>
                </a:lnTo>
                <a:lnTo>
                  <a:pt x="2407883" y="864829"/>
                </a:lnTo>
                <a:lnTo>
                  <a:pt x="2410716" y="864829"/>
                </a:lnTo>
                <a:lnTo>
                  <a:pt x="2410716" y="95102"/>
                </a:lnTo>
                <a:lnTo>
                  <a:pt x="3180445" y="95102"/>
                </a:lnTo>
                <a:lnTo>
                  <a:pt x="3180445" y="1018"/>
                </a:lnTo>
                <a:lnTo>
                  <a:pt x="2410716" y="1018"/>
                </a:lnTo>
                <a:lnTo>
                  <a:pt x="2410716" y="1"/>
                </a:lnTo>
                <a:lnTo>
                  <a:pt x="2316632" y="0"/>
                </a:lnTo>
                <a:lnTo>
                  <a:pt x="2316633" y="1018"/>
                </a:lnTo>
                <a:lnTo>
                  <a:pt x="2315617" y="1018"/>
                </a:lnTo>
                <a:lnTo>
                  <a:pt x="2315617" y="95102"/>
                </a:lnTo>
                <a:lnTo>
                  <a:pt x="2316632" y="95102"/>
                </a:lnTo>
                <a:lnTo>
                  <a:pt x="2316632" y="773577"/>
                </a:lnTo>
                <a:lnTo>
                  <a:pt x="1639271" y="773577"/>
                </a:lnTo>
                <a:lnTo>
                  <a:pt x="1639271" y="771443"/>
                </a:lnTo>
                <a:lnTo>
                  <a:pt x="1545187" y="771443"/>
                </a:lnTo>
                <a:lnTo>
                  <a:pt x="1545187" y="773577"/>
                </a:lnTo>
                <a:lnTo>
                  <a:pt x="1543054" y="773577"/>
                </a:lnTo>
                <a:lnTo>
                  <a:pt x="1543054" y="867661"/>
                </a:lnTo>
                <a:lnTo>
                  <a:pt x="1545187" y="867661"/>
                </a:lnTo>
                <a:lnTo>
                  <a:pt x="1545187" y="1544069"/>
                </a:lnTo>
                <a:lnTo>
                  <a:pt x="867662" y="1544069"/>
                </a:lnTo>
                <a:lnTo>
                  <a:pt x="867662" y="1543052"/>
                </a:lnTo>
                <a:lnTo>
                  <a:pt x="773578" y="1543052"/>
                </a:lnTo>
                <a:lnTo>
                  <a:pt x="773578" y="1544069"/>
                </a:lnTo>
                <a:lnTo>
                  <a:pt x="772563" y="1544069"/>
                </a:lnTo>
                <a:lnTo>
                  <a:pt x="772563" y="1638154"/>
                </a:lnTo>
                <a:lnTo>
                  <a:pt x="773578" y="1638154"/>
                </a:lnTo>
                <a:lnTo>
                  <a:pt x="773578" y="2316628"/>
                </a:lnTo>
                <a:lnTo>
                  <a:pt x="96217" y="2316628"/>
                </a:lnTo>
                <a:lnTo>
                  <a:pt x="96217" y="2314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69886" y="4695798"/>
            <a:ext cx="7866742" cy="57932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form, by injected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humour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, or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randomised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words which don't look even slightly believable. 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66590" y="1205387"/>
            <a:ext cx="5019932" cy="3366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</a:rPr>
              <a:t>（</a:t>
            </a:r>
            <a:r>
              <a:rPr lang="en-US" altLang="zh-CN" sz="3600" b="1" dirty="0">
                <a:solidFill>
                  <a:schemeClr val="bg1"/>
                </a:solidFill>
              </a:rPr>
              <a:t>2</a:t>
            </a:r>
            <a:r>
              <a:rPr lang="zh-CN" altLang="en-US" sz="3600" b="1" dirty="0">
                <a:solidFill>
                  <a:schemeClr val="bg1"/>
                </a:solidFill>
              </a:rPr>
              <a:t>）冷门仓库的判定：</a:t>
            </a:r>
            <a:endParaRPr lang="en-US" altLang="zh-CN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本次分析依据两个标准：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bg1"/>
                </a:solidFill>
              </a:rPr>
              <a:t>知名度小于仓库中位值（</a:t>
            </a:r>
            <a:r>
              <a:rPr lang="en-US" altLang="zh-CN" dirty="0">
                <a:solidFill>
                  <a:schemeClr val="bg1"/>
                </a:solidFill>
              </a:rPr>
              <a:t>Median</a:t>
            </a:r>
            <a:r>
              <a:rPr lang="zh-CN" altLang="en-US" dirty="0">
                <a:solidFill>
                  <a:schemeClr val="bg1"/>
                </a:solidFill>
              </a:rPr>
              <a:t>值）。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2.  Star</a:t>
            </a:r>
            <a:r>
              <a:rPr lang="zh-CN" altLang="en-US" dirty="0">
                <a:solidFill>
                  <a:schemeClr val="bg1"/>
                </a:solidFill>
              </a:rPr>
              <a:t>数小于或等于</a:t>
            </a:r>
            <a:r>
              <a:rPr lang="en-US" altLang="zh-CN" dirty="0">
                <a:solidFill>
                  <a:schemeClr val="bg1"/>
                </a:solidFill>
              </a:rPr>
              <a:t>150</a:t>
            </a:r>
            <a:r>
              <a:rPr lang="zh-CN" altLang="en-US" dirty="0">
                <a:solidFill>
                  <a:schemeClr val="bg1"/>
                </a:solidFill>
              </a:rPr>
              <a:t>，减少过强值的影响。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129" y="506912"/>
            <a:ext cx="6267279" cy="418888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75550" y="5193871"/>
            <a:ext cx="6308130" cy="457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最终得到</a:t>
            </a:r>
            <a:r>
              <a:rPr lang="en-US" altLang="zh-CN" dirty="0">
                <a:solidFill>
                  <a:schemeClr val="bg1"/>
                </a:solidFill>
              </a:rPr>
              <a:t>2506</a:t>
            </a:r>
            <a:r>
              <a:rPr lang="zh-CN" altLang="en-US" dirty="0">
                <a:solidFill>
                  <a:schemeClr val="bg1"/>
                </a:solidFill>
              </a:rPr>
              <a:t>个冷门仓库储存在</a:t>
            </a:r>
            <a:r>
              <a:rPr lang="en-US" altLang="zh-CN" dirty="0">
                <a:solidFill>
                  <a:schemeClr val="bg1"/>
                </a:solidFill>
              </a:rPr>
              <a:t>cold——repositories.csv</a:t>
            </a:r>
            <a:r>
              <a:rPr lang="zh-CN" altLang="en-US" dirty="0">
                <a:solidFill>
                  <a:schemeClr val="bg1"/>
                </a:solidFill>
              </a:rPr>
              <a:t>里→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6313" y="5108305"/>
            <a:ext cx="5294507" cy="10867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5400000">
            <a:off x="2616200" y="-2717799"/>
            <a:ext cx="6959601" cy="12192003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 rot="18900000" flipH="1">
            <a:off x="5874700" y="4161668"/>
            <a:ext cx="442598" cy="442441"/>
          </a:xfrm>
          <a:custGeom>
            <a:avLst/>
            <a:gdLst>
              <a:gd name="connsiteX0" fmla="*/ 2133 w 3180445"/>
              <a:gd name="connsiteY0" fmla="*/ 2314494 h 3179322"/>
              <a:gd name="connsiteX1" fmla="*/ 2133 w 3180445"/>
              <a:gd name="connsiteY1" fmla="*/ 2316628 h 3179322"/>
              <a:gd name="connsiteX2" fmla="*/ 0 w 3180445"/>
              <a:gd name="connsiteY2" fmla="*/ 2316628 h 3179322"/>
              <a:gd name="connsiteX3" fmla="*/ 0 w 3180445"/>
              <a:gd name="connsiteY3" fmla="*/ 2410712 h 3179322"/>
              <a:gd name="connsiteX4" fmla="*/ 2133 w 3180445"/>
              <a:gd name="connsiteY4" fmla="*/ 2410712 h 3179322"/>
              <a:gd name="connsiteX5" fmla="*/ 2133 w 3180445"/>
              <a:gd name="connsiteY5" fmla="*/ 3179322 h 3179322"/>
              <a:gd name="connsiteX6" fmla="*/ 96217 w 3180445"/>
              <a:gd name="connsiteY6" fmla="*/ 3179322 h 3179322"/>
              <a:gd name="connsiteX7" fmla="*/ 96217 w 3180445"/>
              <a:gd name="connsiteY7" fmla="*/ 2410712 h 3179322"/>
              <a:gd name="connsiteX8" fmla="*/ 864828 w 3180445"/>
              <a:gd name="connsiteY8" fmla="*/ 2410712 h 3179322"/>
              <a:gd name="connsiteX9" fmla="*/ 864828 w 3180445"/>
              <a:gd name="connsiteY9" fmla="*/ 2407880 h 3179322"/>
              <a:gd name="connsiteX10" fmla="*/ 867662 w 3180445"/>
              <a:gd name="connsiteY10" fmla="*/ 2407880 h 3179322"/>
              <a:gd name="connsiteX11" fmla="*/ 867662 w 3180445"/>
              <a:gd name="connsiteY11" fmla="*/ 1638154 h 3179322"/>
              <a:gd name="connsiteX12" fmla="*/ 1637391 w 3180445"/>
              <a:gd name="connsiteY12" fmla="*/ 1638154 h 3179322"/>
              <a:gd name="connsiteX13" fmla="*/ 1637391 w 3180445"/>
              <a:gd name="connsiteY13" fmla="*/ 1636271 h 3179322"/>
              <a:gd name="connsiteX14" fmla="*/ 1639271 w 3180445"/>
              <a:gd name="connsiteY14" fmla="*/ 1636271 h 3179322"/>
              <a:gd name="connsiteX15" fmla="*/ 1639271 w 3180445"/>
              <a:gd name="connsiteY15" fmla="*/ 867661 h 3179322"/>
              <a:gd name="connsiteX16" fmla="*/ 2407882 w 3180445"/>
              <a:gd name="connsiteY16" fmla="*/ 867661 h 3179322"/>
              <a:gd name="connsiteX17" fmla="*/ 2407883 w 3180445"/>
              <a:gd name="connsiteY17" fmla="*/ 864829 h 3179322"/>
              <a:gd name="connsiteX18" fmla="*/ 2410716 w 3180445"/>
              <a:gd name="connsiteY18" fmla="*/ 864829 h 3179322"/>
              <a:gd name="connsiteX19" fmla="*/ 2410716 w 3180445"/>
              <a:gd name="connsiteY19" fmla="*/ 95102 h 3179322"/>
              <a:gd name="connsiteX20" fmla="*/ 3180445 w 3180445"/>
              <a:gd name="connsiteY20" fmla="*/ 95102 h 3179322"/>
              <a:gd name="connsiteX21" fmla="*/ 3180445 w 3180445"/>
              <a:gd name="connsiteY21" fmla="*/ 1018 h 3179322"/>
              <a:gd name="connsiteX22" fmla="*/ 2410716 w 3180445"/>
              <a:gd name="connsiteY22" fmla="*/ 1018 h 3179322"/>
              <a:gd name="connsiteX23" fmla="*/ 2410716 w 3180445"/>
              <a:gd name="connsiteY23" fmla="*/ 1 h 3179322"/>
              <a:gd name="connsiteX24" fmla="*/ 2316632 w 3180445"/>
              <a:gd name="connsiteY24" fmla="*/ 0 h 3179322"/>
              <a:gd name="connsiteX25" fmla="*/ 2316633 w 3180445"/>
              <a:gd name="connsiteY25" fmla="*/ 1018 h 3179322"/>
              <a:gd name="connsiteX26" fmla="*/ 2315617 w 3180445"/>
              <a:gd name="connsiteY26" fmla="*/ 1018 h 3179322"/>
              <a:gd name="connsiteX27" fmla="*/ 2315617 w 3180445"/>
              <a:gd name="connsiteY27" fmla="*/ 95102 h 3179322"/>
              <a:gd name="connsiteX28" fmla="*/ 2316632 w 3180445"/>
              <a:gd name="connsiteY28" fmla="*/ 95102 h 3179322"/>
              <a:gd name="connsiteX29" fmla="*/ 2316632 w 3180445"/>
              <a:gd name="connsiteY29" fmla="*/ 773577 h 3179322"/>
              <a:gd name="connsiteX30" fmla="*/ 1639271 w 3180445"/>
              <a:gd name="connsiteY30" fmla="*/ 773577 h 3179322"/>
              <a:gd name="connsiteX31" fmla="*/ 1639271 w 3180445"/>
              <a:gd name="connsiteY31" fmla="*/ 771443 h 3179322"/>
              <a:gd name="connsiteX32" fmla="*/ 1545187 w 3180445"/>
              <a:gd name="connsiteY32" fmla="*/ 771443 h 3179322"/>
              <a:gd name="connsiteX33" fmla="*/ 1545187 w 3180445"/>
              <a:gd name="connsiteY33" fmla="*/ 773577 h 3179322"/>
              <a:gd name="connsiteX34" fmla="*/ 1543054 w 3180445"/>
              <a:gd name="connsiteY34" fmla="*/ 773577 h 3179322"/>
              <a:gd name="connsiteX35" fmla="*/ 1543054 w 3180445"/>
              <a:gd name="connsiteY35" fmla="*/ 867661 h 3179322"/>
              <a:gd name="connsiteX36" fmla="*/ 1545187 w 3180445"/>
              <a:gd name="connsiteY36" fmla="*/ 867661 h 3179322"/>
              <a:gd name="connsiteX37" fmla="*/ 1545187 w 3180445"/>
              <a:gd name="connsiteY37" fmla="*/ 1544069 h 3179322"/>
              <a:gd name="connsiteX38" fmla="*/ 867662 w 3180445"/>
              <a:gd name="connsiteY38" fmla="*/ 1544069 h 3179322"/>
              <a:gd name="connsiteX39" fmla="*/ 867662 w 3180445"/>
              <a:gd name="connsiteY39" fmla="*/ 1543052 h 3179322"/>
              <a:gd name="connsiteX40" fmla="*/ 773578 w 3180445"/>
              <a:gd name="connsiteY40" fmla="*/ 1543052 h 3179322"/>
              <a:gd name="connsiteX41" fmla="*/ 773578 w 3180445"/>
              <a:gd name="connsiteY41" fmla="*/ 1544069 h 3179322"/>
              <a:gd name="connsiteX42" fmla="*/ 772563 w 3180445"/>
              <a:gd name="connsiteY42" fmla="*/ 1544069 h 3179322"/>
              <a:gd name="connsiteX43" fmla="*/ 772563 w 3180445"/>
              <a:gd name="connsiteY43" fmla="*/ 1638154 h 3179322"/>
              <a:gd name="connsiteX44" fmla="*/ 773578 w 3180445"/>
              <a:gd name="connsiteY44" fmla="*/ 1638154 h 3179322"/>
              <a:gd name="connsiteX45" fmla="*/ 773578 w 3180445"/>
              <a:gd name="connsiteY45" fmla="*/ 2316628 h 3179322"/>
              <a:gd name="connsiteX46" fmla="*/ 96217 w 3180445"/>
              <a:gd name="connsiteY46" fmla="*/ 2316628 h 3179322"/>
              <a:gd name="connsiteX47" fmla="*/ 96217 w 3180445"/>
              <a:gd name="connsiteY47" fmla="*/ 2314494 h 317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80445" h="3179322">
                <a:moveTo>
                  <a:pt x="2133" y="2314494"/>
                </a:moveTo>
                <a:lnTo>
                  <a:pt x="2133" y="2316628"/>
                </a:lnTo>
                <a:lnTo>
                  <a:pt x="0" y="2316628"/>
                </a:lnTo>
                <a:lnTo>
                  <a:pt x="0" y="2410712"/>
                </a:lnTo>
                <a:lnTo>
                  <a:pt x="2133" y="2410712"/>
                </a:lnTo>
                <a:lnTo>
                  <a:pt x="2133" y="3179322"/>
                </a:lnTo>
                <a:lnTo>
                  <a:pt x="96217" y="3179322"/>
                </a:lnTo>
                <a:lnTo>
                  <a:pt x="96217" y="2410712"/>
                </a:lnTo>
                <a:lnTo>
                  <a:pt x="864828" y="2410712"/>
                </a:lnTo>
                <a:lnTo>
                  <a:pt x="864828" y="2407880"/>
                </a:lnTo>
                <a:lnTo>
                  <a:pt x="867662" y="2407880"/>
                </a:lnTo>
                <a:lnTo>
                  <a:pt x="867662" y="1638154"/>
                </a:lnTo>
                <a:lnTo>
                  <a:pt x="1637391" y="1638154"/>
                </a:lnTo>
                <a:lnTo>
                  <a:pt x="1637391" y="1636271"/>
                </a:lnTo>
                <a:lnTo>
                  <a:pt x="1639271" y="1636271"/>
                </a:lnTo>
                <a:lnTo>
                  <a:pt x="1639271" y="867661"/>
                </a:lnTo>
                <a:lnTo>
                  <a:pt x="2407882" y="867661"/>
                </a:lnTo>
                <a:lnTo>
                  <a:pt x="2407883" y="864829"/>
                </a:lnTo>
                <a:lnTo>
                  <a:pt x="2410716" y="864829"/>
                </a:lnTo>
                <a:lnTo>
                  <a:pt x="2410716" y="95102"/>
                </a:lnTo>
                <a:lnTo>
                  <a:pt x="3180445" y="95102"/>
                </a:lnTo>
                <a:lnTo>
                  <a:pt x="3180445" y="1018"/>
                </a:lnTo>
                <a:lnTo>
                  <a:pt x="2410716" y="1018"/>
                </a:lnTo>
                <a:lnTo>
                  <a:pt x="2410716" y="1"/>
                </a:lnTo>
                <a:lnTo>
                  <a:pt x="2316632" y="0"/>
                </a:lnTo>
                <a:lnTo>
                  <a:pt x="2316633" y="1018"/>
                </a:lnTo>
                <a:lnTo>
                  <a:pt x="2315617" y="1018"/>
                </a:lnTo>
                <a:lnTo>
                  <a:pt x="2315617" y="95102"/>
                </a:lnTo>
                <a:lnTo>
                  <a:pt x="2316632" y="95102"/>
                </a:lnTo>
                <a:lnTo>
                  <a:pt x="2316632" y="773577"/>
                </a:lnTo>
                <a:lnTo>
                  <a:pt x="1639271" y="773577"/>
                </a:lnTo>
                <a:lnTo>
                  <a:pt x="1639271" y="771443"/>
                </a:lnTo>
                <a:lnTo>
                  <a:pt x="1545187" y="771443"/>
                </a:lnTo>
                <a:lnTo>
                  <a:pt x="1545187" y="773577"/>
                </a:lnTo>
                <a:lnTo>
                  <a:pt x="1543054" y="773577"/>
                </a:lnTo>
                <a:lnTo>
                  <a:pt x="1543054" y="867661"/>
                </a:lnTo>
                <a:lnTo>
                  <a:pt x="1545187" y="867661"/>
                </a:lnTo>
                <a:lnTo>
                  <a:pt x="1545187" y="1544069"/>
                </a:lnTo>
                <a:lnTo>
                  <a:pt x="867662" y="1544069"/>
                </a:lnTo>
                <a:lnTo>
                  <a:pt x="867662" y="1543052"/>
                </a:lnTo>
                <a:lnTo>
                  <a:pt x="773578" y="1543052"/>
                </a:lnTo>
                <a:lnTo>
                  <a:pt x="773578" y="1544069"/>
                </a:lnTo>
                <a:lnTo>
                  <a:pt x="772563" y="1544069"/>
                </a:lnTo>
                <a:lnTo>
                  <a:pt x="772563" y="1638154"/>
                </a:lnTo>
                <a:lnTo>
                  <a:pt x="773578" y="1638154"/>
                </a:lnTo>
                <a:lnTo>
                  <a:pt x="773578" y="2316628"/>
                </a:lnTo>
                <a:lnTo>
                  <a:pt x="96217" y="2316628"/>
                </a:lnTo>
                <a:lnTo>
                  <a:pt x="96217" y="2314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69886" y="4695798"/>
            <a:ext cx="7866742" cy="57932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form, by injected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humour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, or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randomised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words which don't look even slightly believable. 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865794" y="2053173"/>
            <a:ext cx="10209642" cy="2119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chemeClr val="bg1"/>
                </a:solidFill>
              </a:rPr>
              <a:t>2. </a:t>
            </a:r>
            <a:r>
              <a:rPr lang="zh-CN" altLang="en-US" sz="3600" b="1" dirty="0">
                <a:solidFill>
                  <a:schemeClr val="bg1"/>
                </a:solidFill>
              </a:rPr>
              <a:t>高质量仓库的判定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zh-CN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计算出各个仓库三个自定义评分数值，设计综合评分公式：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综合得分 </a:t>
            </a:r>
            <a:r>
              <a:rPr lang="en-US" altLang="zh-CN" b="1" dirty="0">
                <a:solidFill>
                  <a:schemeClr val="bg1"/>
                </a:solidFill>
              </a:rPr>
              <a:t>= </a:t>
            </a:r>
            <a:r>
              <a:rPr lang="zh-CN" altLang="en-US" b="1" dirty="0">
                <a:solidFill>
                  <a:schemeClr val="bg1"/>
                </a:solidFill>
              </a:rPr>
              <a:t>技术复杂度（</a:t>
            </a:r>
            <a:r>
              <a:rPr lang="en-US" altLang="zh-CN" b="1" dirty="0">
                <a:solidFill>
                  <a:schemeClr val="bg1"/>
                </a:solidFill>
              </a:rPr>
              <a:t>0-100</a:t>
            </a:r>
            <a:r>
              <a:rPr lang="zh-CN" altLang="en-US" b="1" dirty="0">
                <a:solidFill>
                  <a:schemeClr val="bg1"/>
                </a:solidFill>
              </a:rPr>
              <a:t>） </a:t>
            </a:r>
            <a:r>
              <a:rPr lang="en-US" altLang="zh-CN" b="1" dirty="0">
                <a:solidFill>
                  <a:schemeClr val="bg1"/>
                </a:solidFill>
              </a:rPr>
              <a:t>+ </a:t>
            </a:r>
            <a:r>
              <a:rPr lang="zh-CN" altLang="en-US" b="1" dirty="0">
                <a:solidFill>
                  <a:schemeClr val="bg1"/>
                </a:solidFill>
              </a:rPr>
              <a:t>创新性（</a:t>
            </a:r>
            <a:r>
              <a:rPr lang="en-US" altLang="zh-CN" b="1" dirty="0">
                <a:solidFill>
                  <a:schemeClr val="bg1"/>
                </a:solidFill>
              </a:rPr>
              <a:t>0-100</a:t>
            </a:r>
            <a:r>
              <a:rPr lang="zh-CN" altLang="en-US" b="1" dirty="0">
                <a:solidFill>
                  <a:schemeClr val="bg1"/>
                </a:solidFill>
              </a:rPr>
              <a:t>） </a:t>
            </a:r>
            <a:r>
              <a:rPr lang="en-US" altLang="zh-CN" b="1" dirty="0">
                <a:solidFill>
                  <a:schemeClr val="bg1"/>
                </a:solidFill>
              </a:rPr>
              <a:t>- 10⋅</a:t>
            </a:r>
            <a:r>
              <a:rPr lang="zh-CN" altLang="en-US" b="1" dirty="0">
                <a:solidFill>
                  <a:schemeClr val="bg1"/>
                </a:solidFill>
              </a:rPr>
              <a:t>知名度（上文提及）</a:t>
            </a:r>
            <a:endParaRPr lang="en-US" altLang="zh-CN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5400000">
            <a:off x="2616200" y="-2717799"/>
            <a:ext cx="6959601" cy="12192003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 rot="18900000" flipH="1">
            <a:off x="5874700" y="4161668"/>
            <a:ext cx="442598" cy="442441"/>
          </a:xfrm>
          <a:custGeom>
            <a:avLst/>
            <a:gdLst>
              <a:gd name="connsiteX0" fmla="*/ 2133 w 3180445"/>
              <a:gd name="connsiteY0" fmla="*/ 2314494 h 3179322"/>
              <a:gd name="connsiteX1" fmla="*/ 2133 w 3180445"/>
              <a:gd name="connsiteY1" fmla="*/ 2316628 h 3179322"/>
              <a:gd name="connsiteX2" fmla="*/ 0 w 3180445"/>
              <a:gd name="connsiteY2" fmla="*/ 2316628 h 3179322"/>
              <a:gd name="connsiteX3" fmla="*/ 0 w 3180445"/>
              <a:gd name="connsiteY3" fmla="*/ 2410712 h 3179322"/>
              <a:gd name="connsiteX4" fmla="*/ 2133 w 3180445"/>
              <a:gd name="connsiteY4" fmla="*/ 2410712 h 3179322"/>
              <a:gd name="connsiteX5" fmla="*/ 2133 w 3180445"/>
              <a:gd name="connsiteY5" fmla="*/ 3179322 h 3179322"/>
              <a:gd name="connsiteX6" fmla="*/ 96217 w 3180445"/>
              <a:gd name="connsiteY6" fmla="*/ 3179322 h 3179322"/>
              <a:gd name="connsiteX7" fmla="*/ 96217 w 3180445"/>
              <a:gd name="connsiteY7" fmla="*/ 2410712 h 3179322"/>
              <a:gd name="connsiteX8" fmla="*/ 864828 w 3180445"/>
              <a:gd name="connsiteY8" fmla="*/ 2410712 h 3179322"/>
              <a:gd name="connsiteX9" fmla="*/ 864828 w 3180445"/>
              <a:gd name="connsiteY9" fmla="*/ 2407880 h 3179322"/>
              <a:gd name="connsiteX10" fmla="*/ 867662 w 3180445"/>
              <a:gd name="connsiteY10" fmla="*/ 2407880 h 3179322"/>
              <a:gd name="connsiteX11" fmla="*/ 867662 w 3180445"/>
              <a:gd name="connsiteY11" fmla="*/ 1638154 h 3179322"/>
              <a:gd name="connsiteX12" fmla="*/ 1637391 w 3180445"/>
              <a:gd name="connsiteY12" fmla="*/ 1638154 h 3179322"/>
              <a:gd name="connsiteX13" fmla="*/ 1637391 w 3180445"/>
              <a:gd name="connsiteY13" fmla="*/ 1636271 h 3179322"/>
              <a:gd name="connsiteX14" fmla="*/ 1639271 w 3180445"/>
              <a:gd name="connsiteY14" fmla="*/ 1636271 h 3179322"/>
              <a:gd name="connsiteX15" fmla="*/ 1639271 w 3180445"/>
              <a:gd name="connsiteY15" fmla="*/ 867661 h 3179322"/>
              <a:gd name="connsiteX16" fmla="*/ 2407882 w 3180445"/>
              <a:gd name="connsiteY16" fmla="*/ 867661 h 3179322"/>
              <a:gd name="connsiteX17" fmla="*/ 2407883 w 3180445"/>
              <a:gd name="connsiteY17" fmla="*/ 864829 h 3179322"/>
              <a:gd name="connsiteX18" fmla="*/ 2410716 w 3180445"/>
              <a:gd name="connsiteY18" fmla="*/ 864829 h 3179322"/>
              <a:gd name="connsiteX19" fmla="*/ 2410716 w 3180445"/>
              <a:gd name="connsiteY19" fmla="*/ 95102 h 3179322"/>
              <a:gd name="connsiteX20" fmla="*/ 3180445 w 3180445"/>
              <a:gd name="connsiteY20" fmla="*/ 95102 h 3179322"/>
              <a:gd name="connsiteX21" fmla="*/ 3180445 w 3180445"/>
              <a:gd name="connsiteY21" fmla="*/ 1018 h 3179322"/>
              <a:gd name="connsiteX22" fmla="*/ 2410716 w 3180445"/>
              <a:gd name="connsiteY22" fmla="*/ 1018 h 3179322"/>
              <a:gd name="connsiteX23" fmla="*/ 2410716 w 3180445"/>
              <a:gd name="connsiteY23" fmla="*/ 1 h 3179322"/>
              <a:gd name="connsiteX24" fmla="*/ 2316632 w 3180445"/>
              <a:gd name="connsiteY24" fmla="*/ 0 h 3179322"/>
              <a:gd name="connsiteX25" fmla="*/ 2316633 w 3180445"/>
              <a:gd name="connsiteY25" fmla="*/ 1018 h 3179322"/>
              <a:gd name="connsiteX26" fmla="*/ 2315617 w 3180445"/>
              <a:gd name="connsiteY26" fmla="*/ 1018 h 3179322"/>
              <a:gd name="connsiteX27" fmla="*/ 2315617 w 3180445"/>
              <a:gd name="connsiteY27" fmla="*/ 95102 h 3179322"/>
              <a:gd name="connsiteX28" fmla="*/ 2316632 w 3180445"/>
              <a:gd name="connsiteY28" fmla="*/ 95102 h 3179322"/>
              <a:gd name="connsiteX29" fmla="*/ 2316632 w 3180445"/>
              <a:gd name="connsiteY29" fmla="*/ 773577 h 3179322"/>
              <a:gd name="connsiteX30" fmla="*/ 1639271 w 3180445"/>
              <a:gd name="connsiteY30" fmla="*/ 773577 h 3179322"/>
              <a:gd name="connsiteX31" fmla="*/ 1639271 w 3180445"/>
              <a:gd name="connsiteY31" fmla="*/ 771443 h 3179322"/>
              <a:gd name="connsiteX32" fmla="*/ 1545187 w 3180445"/>
              <a:gd name="connsiteY32" fmla="*/ 771443 h 3179322"/>
              <a:gd name="connsiteX33" fmla="*/ 1545187 w 3180445"/>
              <a:gd name="connsiteY33" fmla="*/ 773577 h 3179322"/>
              <a:gd name="connsiteX34" fmla="*/ 1543054 w 3180445"/>
              <a:gd name="connsiteY34" fmla="*/ 773577 h 3179322"/>
              <a:gd name="connsiteX35" fmla="*/ 1543054 w 3180445"/>
              <a:gd name="connsiteY35" fmla="*/ 867661 h 3179322"/>
              <a:gd name="connsiteX36" fmla="*/ 1545187 w 3180445"/>
              <a:gd name="connsiteY36" fmla="*/ 867661 h 3179322"/>
              <a:gd name="connsiteX37" fmla="*/ 1545187 w 3180445"/>
              <a:gd name="connsiteY37" fmla="*/ 1544069 h 3179322"/>
              <a:gd name="connsiteX38" fmla="*/ 867662 w 3180445"/>
              <a:gd name="connsiteY38" fmla="*/ 1544069 h 3179322"/>
              <a:gd name="connsiteX39" fmla="*/ 867662 w 3180445"/>
              <a:gd name="connsiteY39" fmla="*/ 1543052 h 3179322"/>
              <a:gd name="connsiteX40" fmla="*/ 773578 w 3180445"/>
              <a:gd name="connsiteY40" fmla="*/ 1543052 h 3179322"/>
              <a:gd name="connsiteX41" fmla="*/ 773578 w 3180445"/>
              <a:gd name="connsiteY41" fmla="*/ 1544069 h 3179322"/>
              <a:gd name="connsiteX42" fmla="*/ 772563 w 3180445"/>
              <a:gd name="connsiteY42" fmla="*/ 1544069 h 3179322"/>
              <a:gd name="connsiteX43" fmla="*/ 772563 w 3180445"/>
              <a:gd name="connsiteY43" fmla="*/ 1638154 h 3179322"/>
              <a:gd name="connsiteX44" fmla="*/ 773578 w 3180445"/>
              <a:gd name="connsiteY44" fmla="*/ 1638154 h 3179322"/>
              <a:gd name="connsiteX45" fmla="*/ 773578 w 3180445"/>
              <a:gd name="connsiteY45" fmla="*/ 2316628 h 3179322"/>
              <a:gd name="connsiteX46" fmla="*/ 96217 w 3180445"/>
              <a:gd name="connsiteY46" fmla="*/ 2316628 h 3179322"/>
              <a:gd name="connsiteX47" fmla="*/ 96217 w 3180445"/>
              <a:gd name="connsiteY47" fmla="*/ 2314494 h 317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80445" h="3179322">
                <a:moveTo>
                  <a:pt x="2133" y="2314494"/>
                </a:moveTo>
                <a:lnTo>
                  <a:pt x="2133" y="2316628"/>
                </a:lnTo>
                <a:lnTo>
                  <a:pt x="0" y="2316628"/>
                </a:lnTo>
                <a:lnTo>
                  <a:pt x="0" y="2410712"/>
                </a:lnTo>
                <a:lnTo>
                  <a:pt x="2133" y="2410712"/>
                </a:lnTo>
                <a:lnTo>
                  <a:pt x="2133" y="3179322"/>
                </a:lnTo>
                <a:lnTo>
                  <a:pt x="96217" y="3179322"/>
                </a:lnTo>
                <a:lnTo>
                  <a:pt x="96217" y="2410712"/>
                </a:lnTo>
                <a:lnTo>
                  <a:pt x="864828" y="2410712"/>
                </a:lnTo>
                <a:lnTo>
                  <a:pt x="864828" y="2407880"/>
                </a:lnTo>
                <a:lnTo>
                  <a:pt x="867662" y="2407880"/>
                </a:lnTo>
                <a:lnTo>
                  <a:pt x="867662" y="1638154"/>
                </a:lnTo>
                <a:lnTo>
                  <a:pt x="1637391" y="1638154"/>
                </a:lnTo>
                <a:lnTo>
                  <a:pt x="1637391" y="1636271"/>
                </a:lnTo>
                <a:lnTo>
                  <a:pt x="1639271" y="1636271"/>
                </a:lnTo>
                <a:lnTo>
                  <a:pt x="1639271" y="867661"/>
                </a:lnTo>
                <a:lnTo>
                  <a:pt x="2407882" y="867661"/>
                </a:lnTo>
                <a:lnTo>
                  <a:pt x="2407883" y="864829"/>
                </a:lnTo>
                <a:lnTo>
                  <a:pt x="2410716" y="864829"/>
                </a:lnTo>
                <a:lnTo>
                  <a:pt x="2410716" y="95102"/>
                </a:lnTo>
                <a:lnTo>
                  <a:pt x="3180445" y="95102"/>
                </a:lnTo>
                <a:lnTo>
                  <a:pt x="3180445" y="1018"/>
                </a:lnTo>
                <a:lnTo>
                  <a:pt x="2410716" y="1018"/>
                </a:lnTo>
                <a:lnTo>
                  <a:pt x="2410716" y="1"/>
                </a:lnTo>
                <a:lnTo>
                  <a:pt x="2316632" y="0"/>
                </a:lnTo>
                <a:lnTo>
                  <a:pt x="2316633" y="1018"/>
                </a:lnTo>
                <a:lnTo>
                  <a:pt x="2315617" y="1018"/>
                </a:lnTo>
                <a:lnTo>
                  <a:pt x="2315617" y="95102"/>
                </a:lnTo>
                <a:lnTo>
                  <a:pt x="2316632" y="95102"/>
                </a:lnTo>
                <a:lnTo>
                  <a:pt x="2316632" y="773577"/>
                </a:lnTo>
                <a:lnTo>
                  <a:pt x="1639271" y="773577"/>
                </a:lnTo>
                <a:lnTo>
                  <a:pt x="1639271" y="771443"/>
                </a:lnTo>
                <a:lnTo>
                  <a:pt x="1545187" y="771443"/>
                </a:lnTo>
                <a:lnTo>
                  <a:pt x="1545187" y="773577"/>
                </a:lnTo>
                <a:lnTo>
                  <a:pt x="1543054" y="773577"/>
                </a:lnTo>
                <a:lnTo>
                  <a:pt x="1543054" y="867661"/>
                </a:lnTo>
                <a:lnTo>
                  <a:pt x="1545187" y="867661"/>
                </a:lnTo>
                <a:lnTo>
                  <a:pt x="1545187" y="1544069"/>
                </a:lnTo>
                <a:lnTo>
                  <a:pt x="867662" y="1544069"/>
                </a:lnTo>
                <a:lnTo>
                  <a:pt x="867662" y="1543052"/>
                </a:lnTo>
                <a:lnTo>
                  <a:pt x="773578" y="1543052"/>
                </a:lnTo>
                <a:lnTo>
                  <a:pt x="773578" y="1544069"/>
                </a:lnTo>
                <a:lnTo>
                  <a:pt x="772563" y="1544069"/>
                </a:lnTo>
                <a:lnTo>
                  <a:pt x="772563" y="1638154"/>
                </a:lnTo>
                <a:lnTo>
                  <a:pt x="773578" y="1638154"/>
                </a:lnTo>
                <a:lnTo>
                  <a:pt x="773578" y="2316628"/>
                </a:lnTo>
                <a:lnTo>
                  <a:pt x="96217" y="2316628"/>
                </a:lnTo>
                <a:lnTo>
                  <a:pt x="96217" y="2314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69886" y="4695798"/>
            <a:ext cx="7866742" cy="57932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form, by injected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humour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, or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randomised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words which don't look even slightly believable. 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907875" y="0"/>
            <a:ext cx="9750430" cy="2113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</a:rPr>
              <a:t>（</a:t>
            </a: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r>
              <a:rPr lang="zh-CN" altLang="en-US" sz="3600" b="1" dirty="0">
                <a:solidFill>
                  <a:schemeClr val="bg1"/>
                </a:solidFill>
              </a:rPr>
              <a:t>）计算技术复杂度：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复杂度得分通过不同文件类型和数量的权重来计算。每种文件扩展名代表不同的复杂度，并对最终的复杂度得分做出贡献。</a:t>
            </a:r>
            <a:endParaRPr lang="en-US" altLang="zh-CN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55156" y="2113527"/>
            <a:ext cx="4472778" cy="3525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对于每种文件扩展名 </a:t>
            </a:r>
            <a:r>
              <a:rPr lang="en-US" altLang="zh-CN" sz="2000" b="1" dirty="0">
                <a:solidFill>
                  <a:schemeClr val="bg1"/>
                </a:solidFill>
              </a:rPr>
              <a:t>`</a:t>
            </a:r>
            <a:r>
              <a:rPr lang="en-US" altLang="zh-CN" sz="2000" b="1" dirty="0" err="1">
                <a:solidFill>
                  <a:schemeClr val="bg1"/>
                </a:solidFill>
              </a:rPr>
              <a:t>ext</a:t>
            </a:r>
            <a:r>
              <a:rPr lang="en-US" altLang="zh-CN" sz="2000" b="1" dirty="0">
                <a:solidFill>
                  <a:schemeClr val="bg1"/>
                </a:solidFill>
              </a:rPr>
              <a:t>` </a:t>
            </a:r>
            <a:r>
              <a:rPr lang="zh-CN" altLang="en-US" sz="2000" b="1" dirty="0">
                <a:solidFill>
                  <a:schemeClr val="bg1"/>
                </a:solidFill>
              </a:rPr>
              <a:t>和文件数量 </a:t>
            </a:r>
            <a:r>
              <a:rPr lang="en-US" altLang="zh-CN" sz="2000" b="1" dirty="0">
                <a:solidFill>
                  <a:schemeClr val="bg1"/>
                </a:solidFill>
              </a:rPr>
              <a:t>`count`</a:t>
            </a:r>
            <a:r>
              <a:rPr lang="zh-CN" altLang="en-US" sz="2000" b="1" dirty="0">
                <a:solidFill>
                  <a:schemeClr val="bg1"/>
                </a:solidFill>
              </a:rPr>
              <a:t>，计算如下：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1. </a:t>
            </a:r>
            <a:r>
              <a:rPr lang="zh-CN" altLang="en-US" sz="2000" dirty="0">
                <a:solidFill>
                  <a:schemeClr val="bg1"/>
                </a:solidFill>
              </a:rPr>
              <a:t>如果 </a:t>
            </a:r>
            <a:r>
              <a:rPr lang="en-US" altLang="zh-CN" sz="2000" dirty="0">
                <a:solidFill>
                  <a:schemeClr val="bg1"/>
                </a:solidFill>
              </a:rPr>
              <a:t>`</a:t>
            </a:r>
            <a:r>
              <a:rPr lang="en-US" altLang="zh-CN" sz="2000" dirty="0" err="1">
                <a:solidFill>
                  <a:schemeClr val="bg1"/>
                </a:solidFill>
              </a:rPr>
              <a:t>ext</a:t>
            </a:r>
            <a:r>
              <a:rPr lang="en-US" altLang="zh-CN" sz="2000" dirty="0">
                <a:solidFill>
                  <a:schemeClr val="bg1"/>
                </a:solidFill>
              </a:rPr>
              <a:t>` </a:t>
            </a:r>
            <a:r>
              <a:rPr lang="zh-CN" altLang="en-US" sz="2000" dirty="0">
                <a:solidFill>
                  <a:schemeClr val="bg1"/>
                </a:solidFill>
              </a:rPr>
              <a:t>属于 </a:t>
            </a:r>
            <a:r>
              <a:rPr lang="en-US" altLang="zh-CN" sz="2000" dirty="0">
                <a:solidFill>
                  <a:schemeClr val="bg1"/>
                </a:solidFill>
              </a:rPr>
              <a:t>`['.</a:t>
            </a:r>
            <a:r>
              <a:rPr lang="en-US" altLang="zh-CN" sz="2000" dirty="0" err="1">
                <a:solidFill>
                  <a:schemeClr val="bg1"/>
                </a:solidFill>
              </a:rPr>
              <a:t>py</a:t>
            </a:r>
            <a:r>
              <a:rPr lang="en-US" altLang="zh-CN" sz="2000" dirty="0">
                <a:solidFill>
                  <a:schemeClr val="bg1"/>
                </a:solidFill>
              </a:rPr>
              <a:t>', '.java', '.</a:t>
            </a:r>
            <a:r>
              <a:rPr lang="en-US" altLang="zh-CN" sz="2000" dirty="0" err="1">
                <a:solidFill>
                  <a:schemeClr val="bg1"/>
                </a:solidFill>
              </a:rPr>
              <a:t>cpp</a:t>
            </a:r>
            <a:r>
              <a:rPr lang="en-US" altLang="zh-CN" sz="2000" dirty="0">
                <a:solidFill>
                  <a:schemeClr val="bg1"/>
                </a:solidFill>
              </a:rPr>
              <a:t>', '.c']`</a:t>
            </a:r>
            <a:r>
              <a:rPr lang="zh-CN" altLang="en-US" sz="2000" dirty="0">
                <a:solidFill>
                  <a:schemeClr val="bg1"/>
                </a:solidFill>
              </a:rPr>
              <a:t>，则该文件的复杂度贡献为 </a:t>
            </a:r>
            <a:r>
              <a:rPr lang="en-US" altLang="zh-CN" sz="2000" b="1" dirty="0">
                <a:solidFill>
                  <a:schemeClr val="bg1"/>
                </a:solidFill>
              </a:rPr>
              <a:t>`count * 3`</a:t>
            </a:r>
            <a:r>
              <a:rPr lang="zh-CN" altLang="en-US" sz="2000" dirty="0">
                <a:solidFill>
                  <a:schemeClr val="bg1"/>
                </a:solidFill>
              </a:rPr>
              <a:t>。  </a:t>
            </a:r>
            <a:endParaRPr lang="en-US" altLang="zh-CN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</a:rPr>
              <a:t>2. </a:t>
            </a:r>
            <a:r>
              <a:rPr lang="zh-CN" altLang="en-US" sz="2000" dirty="0">
                <a:solidFill>
                  <a:schemeClr val="bg1"/>
                </a:solidFill>
              </a:rPr>
              <a:t>如果 </a:t>
            </a:r>
            <a:r>
              <a:rPr lang="en-US" altLang="zh-CN" sz="2000" dirty="0">
                <a:solidFill>
                  <a:schemeClr val="bg1"/>
                </a:solidFill>
              </a:rPr>
              <a:t>`</a:t>
            </a:r>
            <a:r>
              <a:rPr lang="en-US" altLang="zh-CN" sz="2000" dirty="0" err="1">
                <a:solidFill>
                  <a:schemeClr val="bg1"/>
                </a:solidFill>
              </a:rPr>
              <a:t>ext</a:t>
            </a:r>
            <a:r>
              <a:rPr lang="en-US" altLang="zh-CN" sz="2000" dirty="0">
                <a:solidFill>
                  <a:schemeClr val="bg1"/>
                </a:solidFill>
              </a:rPr>
              <a:t>` </a:t>
            </a:r>
            <a:r>
              <a:rPr lang="zh-CN" altLang="en-US" sz="2000" dirty="0">
                <a:solidFill>
                  <a:schemeClr val="bg1"/>
                </a:solidFill>
              </a:rPr>
              <a:t>属于 </a:t>
            </a:r>
            <a:r>
              <a:rPr lang="en-US" altLang="zh-CN" sz="2000" dirty="0">
                <a:solidFill>
                  <a:schemeClr val="bg1"/>
                </a:solidFill>
              </a:rPr>
              <a:t>`['.properties', '.</a:t>
            </a:r>
            <a:r>
              <a:rPr lang="en-US" altLang="zh-CN" sz="2000" dirty="0" err="1">
                <a:solidFill>
                  <a:schemeClr val="bg1"/>
                </a:solidFill>
              </a:rPr>
              <a:t>yaml</a:t>
            </a:r>
            <a:r>
              <a:rPr lang="en-US" altLang="zh-CN" sz="2000" dirty="0">
                <a:solidFill>
                  <a:schemeClr val="bg1"/>
                </a:solidFill>
              </a:rPr>
              <a:t>', '.xml']`</a:t>
            </a:r>
            <a:r>
              <a:rPr lang="zh-CN" altLang="en-US" sz="2000" dirty="0">
                <a:solidFill>
                  <a:schemeClr val="bg1"/>
                </a:solidFill>
              </a:rPr>
              <a:t>，则该文件的复杂度贡献为 </a:t>
            </a:r>
            <a:r>
              <a:rPr lang="en-US" altLang="zh-CN" sz="2000" b="1" dirty="0">
                <a:solidFill>
                  <a:schemeClr val="bg1"/>
                </a:solidFill>
              </a:rPr>
              <a:t>`count * 1`</a:t>
            </a:r>
            <a:r>
              <a:rPr lang="zh-CN" altLang="en-US" sz="2000" dirty="0">
                <a:solidFill>
                  <a:schemeClr val="bg1"/>
                </a:solidFill>
              </a:rPr>
              <a:t>。 </a:t>
            </a:r>
            <a:endParaRPr lang="en-US" altLang="zh-CN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</a:rPr>
              <a:t>3. </a:t>
            </a:r>
            <a:r>
              <a:rPr lang="zh-CN" altLang="en-US" sz="2000" dirty="0">
                <a:solidFill>
                  <a:schemeClr val="bg1"/>
                </a:solidFill>
              </a:rPr>
              <a:t>其他文件扩展名则贡献 </a:t>
            </a:r>
            <a:r>
              <a:rPr lang="en-US" altLang="zh-CN" sz="2000" b="1" dirty="0">
                <a:solidFill>
                  <a:schemeClr val="bg1"/>
                </a:solidFill>
              </a:rPr>
              <a:t>`count * 2`</a:t>
            </a:r>
            <a:r>
              <a:rPr lang="zh-CN" altLang="en-US" sz="2000" dirty="0">
                <a:solidFill>
                  <a:schemeClr val="bg1"/>
                </a:solidFill>
              </a:rPr>
              <a:t>。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7983" y="2244598"/>
            <a:ext cx="5726142" cy="303052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470822" y="5443125"/>
            <a:ext cx="2746197" cy="457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来自本仓库</a:t>
            </a:r>
            <a:r>
              <a:rPr lang="en-US" altLang="zh-CN" dirty="0">
                <a:solidFill>
                  <a:schemeClr val="bg1"/>
                </a:solidFill>
              </a:rPr>
              <a:t>README.md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55156" y="5973050"/>
            <a:ext cx="4738292" cy="457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bg1"/>
                </a:solidFill>
              </a:rPr>
              <a:t>PS</a:t>
            </a:r>
            <a:r>
              <a:rPr lang="zh-CN" altLang="en-US" b="1" dirty="0">
                <a:solidFill>
                  <a:schemeClr val="bg1"/>
                </a:solidFill>
              </a:rPr>
              <a:t>：最后整合时把分数按排名分布在</a:t>
            </a:r>
            <a:r>
              <a:rPr lang="en-US" altLang="zh-CN" b="1" dirty="0">
                <a:solidFill>
                  <a:schemeClr val="bg1"/>
                </a:solidFill>
              </a:rPr>
              <a:t>0-100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5400000">
            <a:off x="2616201" y="-2717802"/>
            <a:ext cx="6959601" cy="12192003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 rot="18900000" flipH="1">
            <a:off x="5874700" y="4161668"/>
            <a:ext cx="442598" cy="442441"/>
          </a:xfrm>
          <a:custGeom>
            <a:avLst/>
            <a:gdLst>
              <a:gd name="connsiteX0" fmla="*/ 2133 w 3180445"/>
              <a:gd name="connsiteY0" fmla="*/ 2314494 h 3179322"/>
              <a:gd name="connsiteX1" fmla="*/ 2133 w 3180445"/>
              <a:gd name="connsiteY1" fmla="*/ 2316628 h 3179322"/>
              <a:gd name="connsiteX2" fmla="*/ 0 w 3180445"/>
              <a:gd name="connsiteY2" fmla="*/ 2316628 h 3179322"/>
              <a:gd name="connsiteX3" fmla="*/ 0 w 3180445"/>
              <a:gd name="connsiteY3" fmla="*/ 2410712 h 3179322"/>
              <a:gd name="connsiteX4" fmla="*/ 2133 w 3180445"/>
              <a:gd name="connsiteY4" fmla="*/ 2410712 h 3179322"/>
              <a:gd name="connsiteX5" fmla="*/ 2133 w 3180445"/>
              <a:gd name="connsiteY5" fmla="*/ 3179322 h 3179322"/>
              <a:gd name="connsiteX6" fmla="*/ 96217 w 3180445"/>
              <a:gd name="connsiteY6" fmla="*/ 3179322 h 3179322"/>
              <a:gd name="connsiteX7" fmla="*/ 96217 w 3180445"/>
              <a:gd name="connsiteY7" fmla="*/ 2410712 h 3179322"/>
              <a:gd name="connsiteX8" fmla="*/ 864828 w 3180445"/>
              <a:gd name="connsiteY8" fmla="*/ 2410712 h 3179322"/>
              <a:gd name="connsiteX9" fmla="*/ 864828 w 3180445"/>
              <a:gd name="connsiteY9" fmla="*/ 2407880 h 3179322"/>
              <a:gd name="connsiteX10" fmla="*/ 867662 w 3180445"/>
              <a:gd name="connsiteY10" fmla="*/ 2407880 h 3179322"/>
              <a:gd name="connsiteX11" fmla="*/ 867662 w 3180445"/>
              <a:gd name="connsiteY11" fmla="*/ 1638154 h 3179322"/>
              <a:gd name="connsiteX12" fmla="*/ 1637391 w 3180445"/>
              <a:gd name="connsiteY12" fmla="*/ 1638154 h 3179322"/>
              <a:gd name="connsiteX13" fmla="*/ 1637391 w 3180445"/>
              <a:gd name="connsiteY13" fmla="*/ 1636271 h 3179322"/>
              <a:gd name="connsiteX14" fmla="*/ 1639271 w 3180445"/>
              <a:gd name="connsiteY14" fmla="*/ 1636271 h 3179322"/>
              <a:gd name="connsiteX15" fmla="*/ 1639271 w 3180445"/>
              <a:gd name="connsiteY15" fmla="*/ 867661 h 3179322"/>
              <a:gd name="connsiteX16" fmla="*/ 2407882 w 3180445"/>
              <a:gd name="connsiteY16" fmla="*/ 867661 h 3179322"/>
              <a:gd name="connsiteX17" fmla="*/ 2407883 w 3180445"/>
              <a:gd name="connsiteY17" fmla="*/ 864829 h 3179322"/>
              <a:gd name="connsiteX18" fmla="*/ 2410716 w 3180445"/>
              <a:gd name="connsiteY18" fmla="*/ 864829 h 3179322"/>
              <a:gd name="connsiteX19" fmla="*/ 2410716 w 3180445"/>
              <a:gd name="connsiteY19" fmla="*/ 95102 h 3179322"/>
              <a:gd name="connsiteX20" fmla="*/ 3180445 w 3180445"/>
              <a:gd name="connsiteY20" fmla="*/ 95102 h 3179322"/>
              <a:gd name="connsiteX21" fmla="*/ 3180445 w 3180445"/>
              <a:gd name="connsiteY21" fmla="*/ 1018 h 3179322"/>
              <a:gd name="connsiteX22" fmla="*/ 2410716 w 3180445"/>
              <a:gd name="connsiteY22" fmla="*/ 1018 h 3179322"/>
              <a:gd name="connsiteX23" fmla="*/ 2410716 w 3180445"/>
              <a:gd name="connsiteY23" fmla="*/ 1 h 3179322"/>
              <a:gd name="connsiteX24" fmla="*/ 2316632 w 3180445"/>
              <a:gd name="connsiteY24" fmla="*/ 0 h 3179322"/>
              <a:gd name="connsiteX25" fmla="*/ 2316633 w 3180445"/>
              <a:gd name="connsiteY25" fmla="*/ 1018 h 3179322"/>
              <a:gd name="connsiteX26" fmla="*/ 2315617 w 3180445"/>
              <a:gd name="connsiteY26" fmla="*/ 1018 h 3179322"/>
              <a:gd name="connsiteX27" fmla="*/ 2315617 w 3180445"/>
              <a:gd name="connsiteY27" fmla="*/ 95102 h 3179322"/>
              <a:gd name="connsiteX28" fmla="*/ 2316632 w 3180445"/>
              <a:gd name="connsiteY28" fmla="*/ 95102 h 3179322"/>
              <a:gd name="connsiteX29" fmla="*/ 2316632 w 3180445"/>
              <a:gd name="connsiteY29" fmla="*/ 773577 h 3179322"/>
              <a:gd name="connsiteX30" fmla="*/ 1639271 w 3180445"/>
              <a:gd name="connsiteY30" fmla="*/ 773577 h 3179322"/>
              <a:gd name="connsiteX31" fmla="*/ 1639271 w 3180445"/>
              <a:gd name="connsiteY31" fmla="*/ 771443 h 3179322"/>
              <a:gd name="connsiteX32" fmla="*/ 1545187 w 3180445"/>
              <a:gd name="connsiteY32" fmla="*/ 771443 h 3179322"/>
              <a:gd name="connsiteX33" fmla="*/ 1545187 w 3180445"/>
              <a:gd name="connsiteY33" fmla="*/ 773577 h 3179322"/>
              <a:gd name="connsiteX34" fmla="*/ 1543054 w 3180445"/>
              <a:gd name="connsiteY34" fmla="*/ 773577 h 3179322"/>
              <a:gd name="connsiteX35" fmla="*/ 1543054 w 3180445"/>
              <a:gd name="connsiteY35" fmla="*/ 867661 h 3179322"/>
              <a:gd name="connsiteX36" fmla="*/ 1545187 w 3180445"/>
              <a:gd name="connsiteY36" fmla="*/ 867661 h 3179322"/>
              <a:gd name="connsiteX37" fmla="*/ 1545187 w 3180445"/>
              <a:gd name="connsiteY37" fmla="*/ 1544069 h 3179322"/>
              <a:gd name="connsiteX38" fmla="*/ 867662 w 3180445"/>
              <a:gd name="connsiteY38" fmla="*/ 1544069 h 3179322"/>
              <a:gd name="connsiteX39" fmla="*/ 867662 w 3180445"/>
              <a:gd name="connsiteY39" fmla="*/ 1543052 h 3179322"/>
              <a:gd name="connsiteX40" fmla="*/ 773578 w 3180445"/>
              <a:gd name="connsiteY40" fmla="*/ 1543052 h 3179322"/>
              <a:gd name="connsiteX41" fmla="*/ 773578 w 3180445"/>
              <a:gd name="connsiteY41" fmla="*/ 1544069 h 3179322"/>
              <a:gd name="connsiteX42" fmla="*/ 772563 w 3180445"/>
              <a:gd name="connsiteY42" fmla="*/ 1544069 h 3179322"/>
              <a:gd name="connsiteX43" fmla="*/ 772563 w 3180445"/>
              <a:gd name="connsiteY43" fmla="*/ 1638154 h 3179322"/>
              <a:gd name="connsiteX44" fmla="*/ 773578 w 3180445"/>
              <a:gd name="connsiteY44" fmla="*/ 1638154 h 3179322"/>
              <a:gd name="connsiteX45" fmla="*/ 773578 w 3180445"/>
              <a:gd name="connsiteY45" fmla="*/ 2316628 h 3179322"/>
              <a:gd name="connsiteX46" fmla="*/ 96217 w 3180445"/>
              <a:gd name="connsiteY46" fmla="*/ 2316628 h 3179322"/>
              <a:gd name="connsiteX47" fmla="*/ 96217 w 3180445"/>
              <a:gd name="connsiteY47" fmla="*/ 2314494 h 317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80445" h="3179322">
                <a:moveTo>
                  <a:pt x="2133" y="2314494"/>
                </a:moveTo>
                <a:lnTo>
                  <a:pt x="2133" y="2316628"/>
                </a:lnTo>
                <a:lnTo>
                  <a:pt x="0" y="2316628"/>
                </a:lnTo>
                <a:lnTo>
                  <a:pt x="0" y="2410712"/>
                </a:lnTo>
                <a:lnTo>
                  <a:pt x="2133" y="2410712"/>
                </a:lnTo>
                <a:lnTo>
                  <a:pt x="2133" y="3179322"/>
                </a:lnTo>
                <a:lnTo>
                  <a:pt x="96217" y="3179322"/>
                </a:lnTo>
                <a:lnTo>
                  <a:pt x="96217" y="2410712"/>
                </a:lnTo>
                <a:lnTo>
                  <a:pt x="864828" y="2410712"/>
                </a:lnTo>
                <a:lnTo>
                  <a:pt x="864828" y="2407880"/>
                </a:lnTo>
                <a:lnTo>
                  <a:pt x="867662" y="2407880"/>
                </a:lnTo>
                <a:lnTo>
                  <a:pt x="867662" y="1638154"/>
                </a:lnTo>
                <a:lnTo>
                  <a:pt x="1637391" y="1638154"/>
                </a:lnTo>
                <a:lnTo>
                  <a:pt x="1637391" y="1636271"/>
                </a:lnTo>
                <a:lnTo>
                  <a:pt x="1639271" y="1636271"/>
                </a:lnTo>
                <a:lnTo>
                  <a:pt x="1639271" y="867661"/>
                </a:lnTo>
                <a:lnTo>
                  <a:pt x="2407882" y="867661"/>
                </a:lnTo>
                <a:lnTo>
                  <a:pt x="2407883" y="864829"/>
                </a:lnTo>
                <a:lnTo>
                  <a:pt x="2410716" y="864829"/>
                </a:lnTo>
                <a:lnTo>
                  <a:pt x="2410716" y="95102"/>
                </a:lnTo>
                <a:lnTo>
                  <a:pt x="3180445" y="95102"/>
                </a:lnTo>
                <a:lnTo>
                  <a:pt x="3180445" y="1018"/>
                </a:lnTo>
                <a:lnTo>
                  <a:pt x="2410716" y="1018"/>
                </a:lnTo>
                <a:lnTo>
                  <a:pt x="2410716" y="1"/>
                </a:lnTo>
                <a:lnTo>
                  <a:pt x="2316632" y="0"/>
                </a:lnTo>
                <a:lnTo>
                  <a:pt x="2316633" y="1018"/>
                </a:lnTo>
                <a:lnTo>
                  <a:pt x="2315617" y="1018"/>
                </a:lnTo>
                <a:lnTo>
                  <a:pt x="2315617" y="95102"/>
                </a:lnTo>
                <a:lnTo>
                  <a:pt x="2316632" y="95102"/>
                </a:lnTo>
                <a:lnTo>
                  <a:pt x="2316632" y="773577"/>
                </a:lnTo>
                <a:lnTo>
                  <a:pt x="1639271" y="773577"/>
                </a:lnTo>
                <a:lnTo>
                  <a:pt x="1639271" y="771443"/>
                </a:lnTo>
                <a:lnTo>
                  <a:pt x="1545187" y="771443"/>
                </a:lnTo>
                <a:lnTo>
                  <a:pt x="1545187" y="773577"/>
                </a:lnTo>
                <a:lnTo>
                  <a:pt x="1543054" y="773577"/>
                </a:lnTo>
                <a:lnTo>
                  <a:pt x="1543054" y="867661"/>
                </a:lnTo>
                <a:lnTo>
                  <a:pt x="1545187" y="867661"/>
                </a:lnTo>
                <a:lnTo>
                  <a:pt x="1545187" y="1544069"/>
                </a:lnTo>
                <a:lnTo>
                  <a:pt x="867662" y="1544069"/>
                </a:lnTo>
                <a:lnTo>
                  <a:pt x="867662" y="1543052"/>
                </a:lnTo>
                <a:lnTo>
                  <a:pt x="773578" y="1543052"/>
                </a:lnTo>
                <a:lnTo>
                  <a:pt x="773578" y="1544069"/>
                </a:lnTo>
                <a:lnTo>
                  <a:pt x="772563" y="1544069"/>
                </a:lnTo>
                <a:lnTo>
                  <a:pt x="772563" y="1638154"/>
                </a:lnTo>
                <a:lnTo>
                  <a:pt x="773578" y="1638154"/>
                </a:lnTo>
                <a:lnTo>
                  <a:pt x="773578" y="2316628"/>
                </a:lnTo>
                <a:lnTo>
                  <a:pt x="96217" y="2316628"/>
                </a:lnTo>
                <a:lnTo>
                  <a:pt x="96217" y="2314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69886" y="4695798"/>
            <a:ext cx="7866742" cy="57932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form, by injected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humour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, or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randomised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words which don't look even slightly believable. 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907875" y="140823"/>
            <a:ext cx="9750430" cy="1698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</a:rPr>
              <a:t>（</a:t>
            </a: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r>
              <a:rPr lang="zh-CN" altLang="en-US" sz="3600" b="1" dirty="0">
                <a:solidFill>
                  <a:schemeClr val="bg1"/>
                </a:solidFill>
              </a:rPr>
              <a:t>）计算创新性：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本项目提供了一种基于文本分析的创新得分计算方法，用于评估文本内容对创新主题的关注度。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创新得分 </a:t>
            </a:r>
            <a:r>
              <a:rPr lang="en-US" altLang="zh-CN" b="1" dirty="0">
                <a:solidFill>
                  <a:schemeClr val="bg1"/>
                </a:solidFill>
              </a:rPr>
              <a:t>= (</a:t>
            </a:r>
            <a:r>
              <a:rPr lang="zh-CN" altLang="en-US" b="1" dirty="0">
                <a:solidFill>
                  <a:schemeClr val="bg1"/>
                </a:solidFill>
              </a:rPr>
              <a:t>关键词数量 </a:t>
            </a:r>
            <a:r>
              <a:rPr lang="en-US" altLang="zh-CN" b="1" dirty="0">
                <a:solidFill>
                  <a:schemeClr val="bg1"/>
                </a:solidFill>
              </a:rPr>
              <a:t>/ </a:t>
            </a:r>
            <a:r>
              <a:rPr lang="zh-CN" altLang="en-US" b="1" dirty="0">
                <a:solidFill>
                  <a:schemeClr val="bg1"/>
                </a:solidFill>
              </a:rPr>
              <a:t>总单词数量</a:t>
            </a:r>
            <a:r>
              <a:rPr lang="en-US" altLang="zh-CN" b="1" dirty="0">
                <a:solidFill>
                  <a:schemeClr val="bg1"/>
                </a:solidFill>
              </a:rPr>
              <a:t>) × 10000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34954" y="1940756"/>
            <a:ext cx="5307181" cy="4192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数据输入：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bg1"/>
                </a:solidFill>
              </a:rPr>
              <a:t>文本内容 </a:t>
            </a:r>
            <a:r>
              <a:rPr lang="en-US" altLang="zh-CN" sz="2000" dirty="0">
                <a:solidFill>
                  <a:schemeClr val="bg1"/>
                </a:solidFill>
              </a:rPr>
              <a:t>`text`</a:t>
            </a:r>
            <a:r>
              <a:rPr lang="zh-CN" altLang="en-US" sz="2000" dirty="0">
                <a:solidFill>
                  <a:schemeClr val="bg1"/>
                </a:solidFill>
              </a:rPr>
              <a:t>。 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bg1"/>
                </a:solidFill>
              </a:rPr>
              <a:t>与文本相关的主题标签列表 </a:t>
            </a:r>
            <a:r>
              <a:rPr lang="en-US" altLang="zh-CN" sz="2000" dirty="0">
                <a:solidFill>
                  <a:schemeClr val="bg1"/>
                </a:solidFill>
              </a:rPr>
              <a:t>`topics`</a:t>
            </a:r>
            <a:r>
              <a:rPr lang="zh-CN" altLang="en-US" sz="2000" dirty="0">
                <a:solidFill>
                  <a:schemeClr val="bg1"/>
                </a:solidFill>
              </a:rPr>
              <a:t>。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bg1"/>
                </a:solidFill>
              </a:rPr>
              <a:t>合并文本和标签列表作为分析的整体输入。</a:t>
            </a:r>
            <a:endParaRPr lang="en-US" altLang="zh-CN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语言检测：</a:t>
            </a:r>
            <a:r>
              <a:rPr lang="en-US" altLang="zh-CN" sz="11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使用语言检测工具确定输入文本的语言。根据检测结果，从关键词映射表中选择对应语言的创新关键词列表。如果语言未被支持，则默认使用英语关键词。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34954" y="6156401"/>
            <a:ext cx="4738292" cy="457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bg1"/>
                </a:solidFill>
              </a:rPr>
              <a:t>PS</a:t>
            </a:r>
            <a:r>
              <a:rPr lang="zh-CN" altLang="en-US" b="1" dirty="0">
                <a:solidFill>
                  <a:schemeClr val="bg1"/>
                </a:solidFill>
              </a:rPr>
              <a:t>：最后整合时把分数按排名分布在</a:t>
            </a:r>
            <a:r>
              <a:rPr lang="en-US" altLang="zh-CN" b="1" dirty="0">
                <a:solidFill>
                  <a:schemeClr val="bg1"/>
                </a:solidFill>
              </a:rPr>
              <a:t>0-100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772" y="1940756"/>
            <a:ext cx="3897086" cy="4187658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7371184" y="6156401"/>
            <a:ext cx="2995125" cy="457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来自</a:t>
            </a:r>
            <a:r>
              <a:rPr lang="en-US" altLang="zh-CN" dirty="0">
                <a:solidFill>
                  <a:schemeClr val="bg1"/>
                </a:solidFill>
              </a:rPr>
              <a:t>Score/innovation-point/cre6.py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5400000">
            <a:off x="2616200" y="-2717799"/>
            <a:ext cx="6959601" cy="12192003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 rot="18900000" flipH="1">
            <a:off x="5874700" y="4161668"/>
            <a:ext cx="442598" cy="442441"/>
          </a:xfrm>
          <a:custGeom>
            <a:avLst/>
            <a:gdLst>
              <a:gd name="connsiteX0" fmla="*/ 2133 w 3180445"/>
              <a:gd name="connsiteY0" fmla="*/ 2314494 h 3179322"/>
              <a:gd name="connsiteX1" fmla="*/ 2133 w 3180445"/>
              <a:gd name="connsiteY1" fmla="*/ 2316628 h 3179322"/>
              <a:gd name="connsiteX2" fmla="*/ 0 w 3180445"/>
              <a:gd name="connsiteY2" fmla="*/ 2316628 h 3179322"/>
              <a:gd name="connsiteX3" fmla="*/ 0 w 3180445"/>
              <a:gd name="connsiteY3" fmla="*/ 2410712 h 3179322"/>
              <a:gd name="connsiteX4" fmla="*/ 2133 w 3180445"/>
              <a:gd name="connsiteY4" fmla="*/ 2410712 h 3179322"/>
              <a:gd name="connsiteX5" fmla="*/ 2133 w 3180445"/>
              <a:gd name="connsiteY5" fmla="*/ 3179322 h 3179322"/>
              <a:gd name="connsiteX6" fmla="*/ 96217 w 3180445"/>
              <a:gd name="connsiteY6" fmla="*/ 3179322 h 3179322"/>
              <a:gd name="connsiteX7" fmla="*/ 96217 w 3180445"/>
              <a:gd name="connsiteY7" fmla="*/ 2410712 h 3179322"/>
              <a:gd name="connsiteX8" fmla="*/ 864828 w 3180445"/>
              <a:gd name="connsiteY8" fmla="*/ 2410712 h 3179322"/>
              <a:gd name="connsiteX9" fmla="*/ 864828 w 3180445"/>
              <a:gd name="connsiteY9" fmla="*/ 2407880 h 3179322"/>
              <a:gd name="connsiteX10" fmla="*/ 867662 w 3180445"/>
              <a:gd name="connsiteY10" fmla="*/ 2407880 h 3179322"/>
              <a:gd name="connsiteX11" fmla="*/ 867662 w 3180445"/>
              <a:gd name="connsiteY11" fmla="*/ 1638154 h 3179322"/>
              <a:gd name="connsiteX12" fmla="*/ 1637391 w 3180445"/>
              <a:gd name="connsiteY12" fmla="*/ 1638154 h 3179322"/>
              <a:gd name="connsiteX13" fmla="*/ 1637391 w 3180445"/>
              <a:gd name="connsiteY13" fmla="*/ 1636271 h 3179322"/>
              <a:gd name="connsiteX14" fmla="*/ 1639271 w 3180445"/>
              <a:gd name="connsiteY14" fmla="*/ 1636271 h 3179322"/>
              <a:gd name="connsiteX15" fmla="*/ 1639271 w 3180445"/>
              <a:gd name="connsiteY15" fmla="*/ 867661 h 3179322"/>
              <a:gd name="connsiteX16" fmla="*/ 2407882 w 3180445"/>
              <a:gd name="connsiteY16" fmla="*/ 867661 h 3179322"/>
              <a:gd name="connsiteX17" fmla="*/ 2407883 w 3180445"/>
              <a:gd name="connsiteY17" fmla="*/ 864829 h 3179322"/>
              <a:gd name="connsiteX18" fmla="*/ 2410716 w 3180445"/>
              <a:gd name="connsiteY18" fmla="*/ 864829 h 3179322"/>
              <a:gd name="connsiteX19" fmla="*/ 2410716 w 3180445"/>
              <a:gd name="connsiteY19" fmla="*/ 95102 h 3179322"/>
              <a:gd name="connsiteX20" fmla="*/ 3180445 w 3180445"/>
              <a:gd name="connsiteY20" fmla="*/ 95102 h 3179322"/>
              <a:gd name="connsiteX21" fmla="*/ 3180445 w 3180445"/>
              <a:gd name="connsiteY21" fmla="*/ 1018 h 3179322"/>
              <a:gd name="connsiteX22" fmla="*/ 2410716 w 3180445"/>
              <a:gd name="connsiteY22" fmla="*/ 1018 h 3179322"/>
              <a:gd name="connsiteX23" fmla="*/ 2410716 w 3180445"/>
              <a:gd name="connsiteY23" fmla="*/ 1 h 3179322"/>
              <a:gd name="connsiteX24" fmla="*/ 2316632 w 3180445"/>
              <a:gd name="connsiteY24" fmla="*/ 0 h 3179322"/>
              <a:gd name="connsiteX25" fmla="*/ 2316633 w 3180445"/>
              <a:gd name="connsiteY25" fmla="*/ 1018 h 3179322"/>
              <a:gd name="connsiteX26" fmla="*/ 2315617 w 3180445"/>
              <a:gd name="connsiteY26" fmla="*/ 1018 h 3179322"/>
              <a:gd name="connsiteX27" fmla="*/ 2315617 w 3180445"/>
              <a:gd name="connsiteY27" fmla="*/ 95102 h 3179322"/>
              <a:gd name="connsiteX28" fmla="*/ 2316632 w 3180445"/>
              <a:gd name="connsiteY28" fmla="*/ 95102 h 3179322"/>
              <a:gd name="connsiteX29" fmla="*/ 2316632 w 3180445"/>
              <a:gd name="connsiteY29" fmla="*/ 773577 h 3179322"/>
              <a:gd name="connsiteX30" fmla="*/ 1639271 w 3180445"/>
              <a:gd name="connsiteY30" fmla="*/ 773577 h 3179322"/>
              <a:gd name="connsiteX31" fmla="*/ 1639271 w 3180445"/>
              <a:gd name="connsiteY31" fmla="*/ 771443 h 3179322"/>
              <a:gd name="connsiteX32" fmla="*/ 1545187 w 3180445"/>
              <a:gd name="connsiteY32" fmla="*/ 771443 h 3179322"/>
              <a:gd name="connsiteX33" fmla="*/ 1545187 w 3180445"/>
              <a:gd name="connsiteY33" fmla="*/ 773577 h 3179322"/>
              <a:gd name="connsiteX34" fmla="*/ 1543054 w 3180445"/>
              <a:gd name="connsiteY34" fmla="*/ 773577 h 3179322"/>
              <a:gd name="connsiteX35" fmla="*/ 1543054 w 3180445"/>
              <a:gd name="connsiteY35" fmla="*/ 867661 h 3179322"/>
              <a:gd name="connsiteX36" fmla="*/ 1545187 w 3180445"/>
              <a:gd name="connsiteY36" fmla="*/ 867661 h 3179322"/>
              <a:gd name="connsiteX37" fmla="*/ 1545187 w 3180445"/>
              <a:gd name="connsiteY37" fmla="*/ 1544069 h 3179322"/>
              <a:gd name="connsiteX38" fmla="*/ 867662 w 3180445"/>
              <a:gd name="connsiteY38" fmla="*/ 1544069 h 3179322"/>
              <a:gd name="connsiteX39" fmla="*/ 867662 w 3180445"/>
              <a:gd name="connsiteY39" fmla="*/ 1543052 h 3179322"/>
              <a:gd name="connsiteX40" fmla="*/ 773578 w 3180445"/>
              <a:gd name="connsiteY40" fmla="*/ 1543052 h 3179322"/>
              <a:gd name="connsiteX41" fmla="*/ 773578 w 3180445"/>
              <a:gd name="connsiteY41" fmla="*/ 1544069 h 3179322"/>
              <a:gd name="connsiteX42" fmla="*/ 772563 w 3180445"/>
              <a:gd name="connsiteY42" fmla="*/ 1544069 h 3179322"/>
              <a:gd name="connsiteX43" fmla="*/ 772563 w 3180445"/>
              <a:gd name="connsiteY43" fmla="*/ 1638154 h 3179322"/>
              <a:gd name="connsiteX44" fmla="*/ 773578 w 3180445"/>
              <a:gd name="connsiteY44" fmla="*/ 1638154 h 3179322"/>
              <a:gd name="connsiteX45" fmla="*/ 773578 w 3180445"/>
              <a:gd name="connsiteY45" fmla="*/ 2316628 h 3179322"/>
              <a:gd name="connsiteX46" fmla="*/ 96217 w 3180445"/>
              <a:gd name="connsiteY46" fmla="*/ 2316628 h 3179322"/>
              <a:gd name="connsiteX47" fmla="*/ 96217 w 3180445"/>
              <a:gd name="connsiteY47" fmla="*/ 2314494 h 317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80445" h="3179322">
                <a:moveTo>
                  <a:pt x="2133" y="2314494"/>
                </a:moveTo>
                <a:lnTo>
                  <a:pt x="2133" y="2316628"/>
                </a:lnTo>
                <a:lnTo>
                  <a:pt x="0" y="2316628"/>
                </a:lnTo>
                <a:lnTo>
                  <a:pt x="0" y="2410712"/>
                </a:lnTo>
                <a:lnTo>
                  <a:pt x="2133" y="2410712"/>
                </a:lnTo>
                <a:lnTo>
                  <a:pt x="2133" y="3179322"/>
                </a:lnTo>
                <a:lnTo>
                  <a:pt x="96217" y="3179322"/>
                </a:lnTo>
                <a:lnTo>
                  <a:pt x="96217" y="2410712"/>
                </a:lnTo>
                <a:lnTo>
                  <a:pt x="864828" y="2410712"/>
                </a:lnTo>
                <a:lnTo>
                  <a:pt x="864828" y="2407880"/>
                </a:lnTo>
                <a:lnTo>
                  <a:pt x="867662" y="2407880"/>
                </a:lnTo>
                <a:lnTo>
                  <a:pt x="867662" y="1638154"/>
                </a:lnTo>
                <a:lnTo>
                  <a:pt x="1637391" y="1638154"/>
                </a:lnTo>
                <a:lnTo>
                  <a:pt x="1637391" y="1636271"/>
                </a:lnTo>
                <a:lnTo>
                  <a:pt x="1639271" y="1636271"/>
                </a:lnTo>
                <a:lnTo>
                  <a:pt x="1639271" y="867661"/>
                </a:lnTo>
                <a:lnTo>
                  <a:pt x="2407882" y="867661"/>
                </a:lnTo>
                <a:lnTo>
                  <a:pt x="2407883" y="864829"/>
                </a:lnTo>
                <a:lnTo>
                  <a:pt x="2410716" y="864829"/>
                </a:lnTo>
                <a:lnTo>
                  <a:pt x="2410716" y="95102"/>
                </a:lnTo>
                <a:lnTo>
                  <a:pt x="3180445" y="95102"/>
                </a:lnTo>
                <a:lnTo>
                  <a:pt x="3180445" y="1018"/>
                </a:lnTo>
                <a:lnTo>
                  <a:pt x="2410716" y="1018"/>
                </a:lnTo>
                <a:lnTo>
                  <a:pt x="2410716" y="1"/>
                </a:lnTo>
                <a:lnTo>
                  <a:pt x="2316632" y="0"/>
                </a:lnTo>
                <a:lnTo>
                  <a:pt x="2316633" y="1018"/>
                </a:lnTo>
                <a:lnTo>
                  <a:pt x="2315617" y="1018"/>
                </a:lnTo>
                <a:lnTo>
                  <a:pt x="2315617" y="95102"/>
                </a:lnTo>
                <a:lnTo>
                  <a:pt x="2316632" y="95102"/>
                </a:lnTo>
                <a:lnTo>
                  <a:pt x="2316632" y="773577"/>
                </a:lnTo>
                <a:lnTo>
                  <a:pt x="1639271" y="773577"/>
                </a:lnTo>
                <a:lnTo>
                  <a:pt x="1639271" y="771443"/>
                </a:lnTo>
                <a:lnTo>
                  <a:pt x="1545187" y="771443"/>
                </a:lnTo>
                <a:lnTo>
                  <a:pt x="1545187" y="773577"/>
                </a:lnTo>
                <a:lnTo>
                  <a:pt x="1543054" y="773577"/>
                </a:lnTo>
                <a:lnTo>
                  <a:pt x="1543054" y="867661"/>
                </a:lnTo>
                <a:lnTo>
                  <a:pt x="1545187" y="867661"/>
                </a:lnTo>
                <a:lnTo>
                  <a:pt x="1545187" y="1544069"/>
                </a:lnTo>
                <a:lnTo>
                  <a:pt x="867662" y="1544069"/>
                </a:lnTo>
                <a:lnTo>
                  <a:pt x="867662" y="1543052"/>
                </a:lnTo>
                <a:lnTo>
                  <a:pt x="773578" y="1543052"/>
                </a:lnTo>
                <a:lnTo>
                  <a:pt x="773578" y="1544069"/>
                </a:lnTo>
                <a:lnTo>
                  <a:pt x="772563" y="1544069"/>
                </a:lnTo>
                <a:lnTo>
                  <a:pt x="772563" y="1638154"/>
                </a:lnTo>
                <a:lnTo>
                  <a:pt x="773578" y="1638154"/>
                </a:lnTo>
                <a:lnTo>
                  <a:pt x="773578" y="2316628"/>
                </a:lnTo>
                <a:lnTo>
                  <a:pt x="96217" y="2316628"/>
                </a:lnTo>
                <a:lnTo>
                  <a:pt x="96217" y="2314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69886" y="4695798"/>
            <a:ext cx="7866742" cy="57932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form, by injected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humour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, or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randomised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words which don't look even slightly believable. 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78269" y="119601"/>
            <a:ext cx="10209642" cy="822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chemeClr val="bg1"/>
                </a:solidFill>
              </a:rPr>
              <a:t>3.</a:t>
            </a:r>
            <a:r>
              <a:rPr lang="zh-CN" altLang="en-US" sz="3600" b="1" dirty="0">
                <a:solidFill>
                  <a:schemeClr val="bg1"/>
                </a:solidFill>
              </a:rPr>
              <a:t>数据清洗整合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9770" y="1391994"/>
            <a:ext cx="6806639" cy="462644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605694" y="6123151"/>
            <a:ext cx="2995125" cy="457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来自</a:t>
            </a:r>
            <a:r>
              <a:rPr lang="en-US" altLang="zh-CN" dirty="0">
                <a:solidFill>
                  <a:schemeClr val="bg1"/>
                </a:solidFill>
              </a:rPr>
              <a:t>screen_data/datawash.py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5400000">
            <a:off x="2616200" y="-2717799"/>
            <a:ext cx="6959601" cy="12192003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 rot="18900000" flipH="1">
            <a:off x="5874700" y="4161668"/>
            <a:ext cx="442598" cy="442441"/>
          </a:xfrm>
          <a:custGeom>
            <a:avLst/>
            <a:gdLst>
              <a:gd name="connsiteX0" fmla="*/ 2133 w 3180445"/>
              <a:gd name="connsiteY0" fmla="*/ 2314494 h 3179322"/>
              <a:gd name="connsiteX1" fmla="*/ 2133 w 3180445"/>
              <a:gd name="connsiteY1" fmla="*/ 2316628 h 3179322"/>
              <a:gd name="connsiteX2" fmla="*/ 0 w 3180445"/>
              <a:gd name="connsiteY2" fmla="*/ 2316628 h 3179322"/>
              <a:gd name="connsiteX3" fmla="*/ 0 w 3180445"/>
              <a:gd name="connsiteY3" fmla="*/ 2410712 h 3179322"/>
              <a:gd name="connsiteX4" fmla="*/ 2133 w 3180445"/>
              <a:gd name="connsiteY4" fmla="*/ 2410712 h 3179322"/>
              <a:gd name="connsiteX5" fmla="*/ 2133 w 3180445"/>
              <a:gd name="connsiteY5" fmla="*/ 3179322 h 3179322"/>
              <a:gd name="connsiteX6" fmla="*/ 96217 w 3180445"/>
              <a:gd name="connsiteY6" fmla="*/ 3179322 h 3179322"/>
              <a:gd name="connsiteX7" fmla="*/ 96217 w 3180445"/>
              <a:gd name="connsiteY7" fmla="*/ 2410712 h 3179322"/>
              <a:gd name="connsiteX8" fmla="*/ 864828 w 3180445"/>
              <a:gd name="connsiteY8" fmla="*/ 2410712 h 3179322"/>
              <a:gd name="connsiteX9" fmla="*/ 864828 w 3180445"/>
              <a:gd name="connsiteY9" fmla="*/ 2407880 h 3179322"/>
              <a:gd name="connsiteX10" fmla="*/ 867662 w 3180445"/>
              <a:gd name="connsiteY10" fmla="*/ 2407880 h 3179322"/>
              <a:gd name="connsiteX11" fmla="*/ 867662 w 3180445"/>
              <a:gd name="connsiteY11" fmla="*/ 1638154 h 3179322"/>
              <a:gd name="connsiteX12" fmla="*/ 1637391 w 3180445"/>
              <a:gd name="connsiteY12" fmla="*/ 1638154 h 3179322"/>
              <a:gd name="connsiteX13" fmla="*/ 1637391 w 3180445"/>
              <a:gd name="connsiteY13" fmla="*/ 1636271 h 3179322"/>
              <a:gd name="connsiteX14" fmla="*/ 1639271 w 3180445"/>
              <a:gd name="connsiteY14" fmla="*/ 1636271 h 3179322"/>
              <a:gd name="connsiteX15" fmla="*/ 1639271 w 3180445"/>
              <a:gd name="connsiteY15" fmla="*/ 867661 h 3179322"/>
              <a:gd name="connsiteX16" fmla="*/ 2407882 w 3180445"/>
              <a:gd name="connsiteY16" fmla="*/ 867661 h 3179322"/>
              <a:gd name="connsiteX17" fmla="*/ 2407883 w 3180445"/>
              <a:gd name="connsiteY17" fmla="*/ 864829 h 3179322"/>
              <a:gd name="connsiteX18" fmla="*/ 2410716 w 3180445"/>
              <a:gd name="connsiteY18" fmla="*/ 864829 h 3179322"/>
              <a:gd name="connsiteX19" fmla="*/ 2410716 w 3180445"/>
              <a:gd name="connsiteY19" fmla="*/ 95102 h 3179322"/>
              <a:gd name="connsiteX20" fmla="*/ 3180445 w 3180445"/>
              <a:gd name="connsiteY20" fmla="*/ 95102 h 3179322"/>
              <a:gd name="connsiteX21" fmla="*/ 3180445 w 3180445"/>
              <a:gd name="connsiteY21" fmla="*/ 1018 h 3179322"/>
              <a:gd name="connsiteX22" fmla="*/ 2410716 w 3180445"/>
              <a:gd name="connsiteY22" fmla="*/ 1018 h 3179322"/>
              <a:gd name="connsiteX23" fmla="*/ 2410716 w 3180445"/>
              <a:gd name="connsiteY23" fmla="*/ 1 h 3179322"/>
              <a:gd name="connsiteX24" fmla="*/ 2316632 w 3180445"/>
              <a:gd name="connsiteY24" fmla="*/ 0 h 3179322"/>
              <a:gd name="connsiteX25" fmla="*/ 2316633 w 3180445"/>
              <a:gd name="connsiteY25" fmla="*/ 1018 h 3179322"/>
              <a:gd name="connsiteX26" fmla="*/ 2315617 w 3180445"/>
              <a:gd name="connsiteY26" fmla="*/ 1018 h 3179322"/>
              <a:gd name="connsiteX27" fmla="*/ 2315617 w 3180445"/>
              <a:gd name="connsiteY27" fmla="*/ 95102 h 3179322"/>
              <a:gd name="connsiteX28" fmla="*/ 2316632 w 3180445"/>
              <a:gd name="connsiteY28" fmla="*/ 95102 h 3179322"/>
              <a:gd name="connsiteX29" fmla="*/ 2316632 w 3180445"/>
              <a:gd name="connsiteY29" fmla="*/ 773577 h 3179322"/>
              <a:gd name="connsiteX30" fmla="*/ 1639271 w 3180445"/>
              <a:gd name="connsiteY30" fmla="*/ 773577 h 3179322"/>
              <a:gd name="connsiteX31" fmla="*/ 1639271 w 3180445"/>
              <a:gd name="connsiteY31" fmla="*/ 771443 h 3179322"/>
              <a:gd name="connsiteX32" fmla="*/ 1545187 w 3180445"/>
              <a:gd name="connsiteY32" fmla="*/ 771443 h 3179322"/>
              <a:gd name="connsiteX33" fmla="*/ 1545187 w 3180445"/>
              <a:gd name="connsiteY33" fmla="*/ 773577 h 3179322"/>
              <a:gd name="connsiteX34" fmla="*/ 1543054 w 3180445"/>
              <a:gd name="connsiteY34" fmla="*/ 773577 h 3179322"/>
              <a:gd name="connsiteX35" fmla="*/ 1543054 w 3180445"/>
              <a:gd name="connsiteY35" fmla="*/ 867661 h 3179322"/>
              <a:gd name="connsiteX36" fmla="*/ 1545187 w 3180445"/>
              <a:gd name="connsiteY36" fmla="*/ 867661 h 3179322"/>
              <a:gd name="connsiteX37" fmla="*/ 1545187 w 3180445"/>
              <a:gd name="connsiteY37" fmla="*/ 1544069 h 3179322"/>
              <a:gd name="connsiteX38" fmla="*/ 867662 w 3180445"/>
              <a:gd name="connsiteY38" fmla="*/ 1544069 h 3179322"/>
              <a:gd name="connsiteX39" fmla="*/ 867662 w 3180445"/>
              <a:gd name="connsiteY39" fmla="*/ 1543052 h 3179322"/>
              <a:gd name="connsiteX40" fmla="*/ 773578 w 3180445"/>
              <a:gd name="connsiteY40" fmla="*/ 1543052 h 3179322"/>
              <a:gd name="connsiteX41" fmla="*/ 773578 w 3180445"/>
              <a:gd name="connsiteY41" fmla="*/ 1544069 h 3179322"/>
              <a:gd name="connsiteX42" fmla="*/ 772563 w 3180445"/>
              <a:gd name="connsiteY42" fmla="*/ 1544069 h 3179322"/>
              <a:gd name="connsiteX43" fmla="*/ 772563 w 3180445"/>
              <a:gd name="connsiteY43" fmla="*/ 1638154 h 3179322"/>
              <a:gd name="connsiteX44" fmla="*/ 773578 w 3180445"/>
              <a:gd name="connsiteY44" fmla="*/ 1638154 h 3179322"/>
              <a:gd name="connsiteX45" fmla="*/ 773578 w 3180445"/>
              <a:gd name="connsiteY45" fmla="*/ 2316628 h 3179322"/>
              <a:gd name="connsiteX46" fmla="*/ 96217 w 3180445"/>
              <a:gd name="connsiteY46" fmla="*/ 2316628 h 3179322"/>
              <a:gd name="connsiteX47" fmla="*/ 96217 w 3180445"/>
              <a:gd name="connsiteY47" fmla="*/ 2314494 h 317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80445" h="3179322">
                <a:moveTo>
                  <a:pt x="2133" y="2314494"/>
                </a:moveTo>
                <a:lnTo>
                  <a:pt x="2133" y="2316628"/>
                </a:lnTo>
                <a:lnTo>
                  <a:pt x="0" y="2316628"/>
                </a:lnTo>
                <a:lnTo>
                  <a:pt x="0" y="2410712"/>
                </a:lnTo>
                <a:lnTo>
                  <a:pt x="2133" y="2410712"/>
                </a:lnTo>
                <a:lnTo>
                  <a:pt x="2133" y="3179322"/>
                </a:lnTo>
                <a:lnTo>
                  <a:pt x="96217" y="3179322"/>
                </a:lnTo>
                <a:lnTo>
                  <a:pt x="96217" y="2410712"/>
                </a:lnTo>
                <a:lnTo>
                  <a:pt x="864828" y="2410712"/>
                </a:lnTo>
                <a:lnTo>
                  <a:pt x="864828" y="2407880"/>
                </a:lnTo>
                <a:lnTo>
                  <a:pt x="867662" y="2407880"/>
                </a:lnTo>
                <a:lnTo>
                  <a:pt x="867662" y="1638154"/>
                </a:lnTo>
                <a:lnTo>
                  <a:pt x="1637391" y="1638154"/>
                </a:lnTo>
                <a:lnTo>
                  <a:pt x="1637391" y="1636271"/>
                </a:lnTo>
                <a:lnTo>
                  <a:pt x="1639271" y="1636271"/>
                </a:lnTo>
                <a:lnTo>
                  <a:pt x="1639271" y="867661"/>
                </a:lnTo>
                <a:lnTo>
                  <a:pt x="2407882" y="867661"/>
                </a:lnTo>
                <a:lnTo>
                  <a:pt x="2407883" y="864829"/>
                </a:lnTo>
                <a:lnTo>
                  <a:pt x="2410716" y="864829"/>
                </a:lnTo>
                <a:lnTo>
                  <a:pt x="2410716" y="95102"/>
                </a:lnTo>
                <a:lnTo>
                  <a:pt x="3180445" y="95102"/>
                </a:lnTo>
                <a:lnTo>
                  <a:pt x="3180445" y="1018"/>
                </a:lnTo>
                <a:lnTo>
                  <a:pt x="2410716" y="1018"/>
                </a:lnTo>
                <a:lnTo>
                  <a:pt x="2410716" y="1"/>
                </a:lnTo>
                <a:lnTo>
                  <a:pt x="2316632" y="0"/>
                </a:lnTo>
                <a:lnTo>
                  <a:pt x="2316633" y="1018"/>
                </a:lnTo>
                <a:lnTo>
                  <a:pt x="2315617" y="1018"/>
                </a:lnTo>
                <a:lnTo>
                  <a:pt x="2315617" y="95102"/>
                </a:lnTo>
                <a:lnTo>
                  <a:pt x="2316632" y="95102"/>
                </a:lnTo>
                <a:lnTo>
                  <a:pt x="2316632" y="773577"/>
                </a:lnTo>
                <a:lnTo>
                  <a:pt x="1639271" y="773577"/>
                </a:lnTo>
                <a:lnTo>
                  <a:pt x="1639271" y="771443"/>
                </a:lnTo>
                <a:lnTo>
                  <a:pt x="1545187" y="771443"/>
                </a:lnTo>
                <a:lnTo>
                  <a:pt x="1545187" y="773577"/>
                </a:lnTo>
                <a:lnTo>
                  <a:pt x="1543054" y="773577"/>
                </a:lnTo>
                <a:lnTo>
                  <a:pt x="1543054" y="867661"/>
                </a:lnTo>
                <a:lnTo>
                  <a:pt x="1545187" y="867661"/>
                </a:lnTo>
                <a:lnTo>
                  <a:pt x="1545187" y="1544069"/>
                </a:lnTo>
                <a:lnTo>
                  <a:pt x="867662" y="1544069"/>
                </a:lnTo>
                <a:lnTo>
                  <a:pt x="867662" y="1543052"/>
                </a:lnTo>
                <a:lnTo>
                  <a:pt x="773578" y="1543052"/>
                </a:lnTo>
                <a:lnTo>
                  <a:pt x="773578" y="1544069"/>
                </a:lnTo>
                <a:lnTo>
                  <a:pt x="772563" y="1544069"/>
                </a:lnTo>
                <a:lnTo>
                  <a:pt x="772563" y="1638154"/>
                </a:lnTo>
                <a:lnTo>
                  <a:pt x="773578" y="1638154"/>
                </a:lnTo>
                <a:lnTo>
                  <a:pt x="773578" y="2316628"/>
                </a:lnTo>
                <a:lnTo>
                  <a:pt x="96217" y="2316628"/>
                </a:lnTo>
                <a:lnTo>
                  <a:pt x="96217" y="2314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69886" y="4695798"/>
            <a:ext cx="7866742" cy="57932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form, by injected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humour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, or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randomised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words which don't look even slightly believable. 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865794" y="2053173"/>
            <a:ext cx="10209642" cy="3461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chemeClr val="bg1"/>
                </a:solidFill>
              </a:rPr>
              <a:t>4. </a:t>
            </a:r>
            <a:r>
              <a:rPr lang="zh-CN" altLang="en-US" sz="3600" b="1" dirty="0">
                <a:solidFill>
                  <a:schemeClr val="bg1"/>
                </a:solidFill>
                <a:sym typeface="+mn-ea"/>
              </a:rPr>
              <a:t>后端程序编写</a:t>
            </a:r>
            <a:endParaRPr lang="zh-CN" altLang="en-US" sz="36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zh-CN" altLang="en-US" sz="2800" b="1" dirty="0">
              <a:solidFill>
                <a:schemeClr val="bg1"/>
              </a:solidFill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基于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flask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框架</a:t>
            </a:r>
            <a:endParaRPr lang="zh-CN" altLang="en-US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zh-CN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zh-CN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zh-CN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5400000">
            <a:off x="2616200" y="-2717799"/>
            <a:ext cx="6959601" cy="12192003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 rot="18900000" flipH="1">
            <a:off x="5874700" y="4161668"/>
            <a:ext cx="442598" cy="442441"/>
          </a:xfrm>
          <a:custGeom>
            <a:avLst/>
            <a:gdLst>
              <a:gd name="connsiteX0" fmla="*/ 2133 w 3180445"/>
              <a:gd name="connsiteY0" fmla="*/ 2314494 h 3179322"/>
              <a:gd name="connsiteX1" fmla="*/ 2133 w 3180445"/>
              <a:gd name="connsiteY1" fmla="*/ 2316628 h 3179322"/>
              <a:gd name="connsiteX2" fmla="*/ 0 w 3180445"/>
              <a:gd name="connsiteY2" fmla="*/ 2316628 h 3179322"/>
              <a:gd name="connsiteX3" fmla="*/ 0 w 3180445"/>
              <a:gd name="connsiteY3" fmla="*/ 2410712 h 3179322"/>
              <a:gd name="connsiteX4" fmla="*/ 2133 w 3180445"/>
              <a:gd name="connsiteY4" fmla="*/ 2410712 h 3179322"/>
              <a:gd name="connsiteX5" fmla="*/ 2133 w 3180445"/>
              <a:gd name="connsiteY5" fmla="*/ 3179322 h 3179322"/>
              <a:gd name="connsiteX6" fmla="*/ 96217 w 3180445"/>
              <a:gd name="connsiteY6" fmla="*/ 3179322 h 3179322"/>
              <a:gd name="connsiteX7" fmla="*/ 96217 w 3180445"/>
              <a:gd name="connsiteY7" fmla="*/ 2410712 h 3179322"/>
              <a:gd name="connsiteX8" fmla="*/ 864828 w 3180445"/>
              <a:gd name="connsiteY8" fmla="*/ 2410712 h 3179322"/>
              <a:gd name="connsiteX9" fmla="*/ 864828 w 3180445"/>
              <a:gd name="connsiteY9" fmla="*/ 2407880 h 3179322"/>
              <a:gd name="connsiteX10" fmla="*/ 867662 w 3180445"/>
              <a:gd name="connsiteY10" fmla="*/ 2407880 h 3179322"/>
              <a:gd name="connsiteX11" fmla="*/ 867662 w 3180445"/>
              <a:gd name="connsiteY11" fmla="*/ 1638154 h 3179322"/>
              <a:gd name="connsiteX12" fmla="*/ 1637391 w 3180445"/>
              <a:gd name="connsiteY12" fmla="*/ 1638154 h 3179322"/>
              <a:gd name="connsiteX13" fmla="*/ 1637391 w 3180445"/>
              <a:gd name="connsiteY13" fmla="*/ 1636271 h 3179322"/>
              <a:gd name="connsiteX14" fmla="*/ 1639271 w 3180445"/>
              <a:gd name="connsiteY14" fmla="*/ 1636271 h 3179322"/>
              <a:gd name="connsiteX15" fmla="*/ 1639271 w 3180445"/>
              <a:gd name="connsiteY15" fmla="*/ 867661 h 3179322"/>
              <a:gd name="connsiteX16" fmla="*/ 2407882 w 3180445"/>
              <a:gd name="connsiteY16" fmla="*/ 867661 h 3179322"/>
              <a:gd name="connsiteX17" fmla="*/ 2407883 w 3180445"/>
              <a:gd name="connsiteY17" fmla="*/ 864829 h 3179322"/>
              <a:gd name="connsiteX18" fmla="*/ 2410716 w 3180445"/>
              <a:gd name="connsiteY18" fmla="*/ 864829 h 3179322"/>
              <a:gd name="connsiteX19" fmla="*/ 2410716 w 3180445"/>
              <a:gd name="connsiteY19" fmla="*/ 95102 h 3179322"/>
              <a:gd name="connsiteX20" fmla="*/ 3180445 w 3180445"/>
              <a:gd name="connsiteY20" fmla="*/ 95102 h 3179322"/>
              <a:gd name="connsiteX21" fmla="*/ 3180445 w 3180445"/>
              <a:gd name="connsiteY21" fmla="*/ 1018 h 3179322"/>
              <a:gd name="connsiteX22" fmla="*/ 2410716 w 3180445"/>
              <a:gd name="connsiteY22" fmla="*/ 1018 h 3179322"/>
              <a:gd name="connsiteX23" fmla="*/ 2410716 w 3180445"/>
              <a:gd name="connsiteY23" fmla="*/ 1 h 3179322"/>
              <a:gd name="connsiteX24" fmla="*/ 2316632 w 3180445"/>
              <a:gd name="connsiteY24" fmla="*/ 0 h 3179322"/>
              <a:gd name="connsiteX25" fmla="*/ 2316633 w 3180445"/>
              <a:gd name="connsiteY25" fmla="*/ 1018 h 3179322"/>
              <a:gd name="connsiteX26" fmla="*/ 2315617 w 3180445"/>
              <a:gd name="connsiteY26" fmla="*/ 1018 h 3179322"/>
              <a:gd name="connsiteX27" fmla="*/ 2315617 w 3180445"/>
              <a:gd name="connsiteY27" fmla="*/ 95102 h 3179322"/>
              <a:gd name="connsiteX28" fmla="*/ 2316632 w 3180445"/>
              <a:gd name="connsiteY28" fmla="*/ 95102 h 3179322"/>
              <a:gd name="connsiteX29" fmla="*/ 2316632 w 3180445"/>
              <a:gd name="connsiteY29" fmla="*/ 773577 h 3179322"/>
              <a:gd name="connsiteX30" fmla="*/ 1639271 w 3180445"/>
              <a:gd name="connsiteY30" fmla="*/ 773577 h 3179322"/>
              <a:gd name="connsiteX31" fmla="*/ 1639271 w 3180445"/>
              <a:gd name="connsiteY31" fmla="*/ 771443 h 3179322"/>
              <a:gd name="connsiteX32" fmla="*/ 1545187 w 3180445"/>
              <a:gd name="connsiteY32" fmla="*/ 771443 h 3179322"/>
              <a:gd name="connsiteX33" fmla="*/ 1545187 w 3180445"/>
              <a:gd name="connsiteY33" fmla="*/ 773577 h 3179322"/>
              <a:gd name="connsiteX34" fmla="*/ 1543054 w 3180445"/>
              <a:gd name="connsiteY34" fmla="*/ 773577 h 3179322"/>
              <a:gd name="connsiteX35" fmla="*/ 1543054 w 3180445"/>
              <a:gd name="connsiteY35" fmla="*/ 867661 h 3179322"/>
              <a:gd name="connsiteX36" fmla="*/ 1545187 w 3180445"/>
              <a:gd name="connsiteY36" fmla="*/ 867661 h 3179322"/>
              <a:gd name="connsiteX37" fmla="*/ 1545187 w 3180445"/>
              <a:gd name="connsiteY37" fmla="*/ 1544069 h 3179322"/>
              <a:gd name="connsiteX38" fmla="*/ 867662 w 3180445"/>
              <a:gd name="connsiteY38" fmla="*/ 1544069 h 3179322"/>
              <a:gd name="connsiteX39" fmla="*/ 867662 w 3180445"/>
              <a:gd name="connsiteY39" fmla="*/ 1543052 h 3179322"/>
              <a:gd name="connsiteX40" fmla="*/ 773578 w 3180445"/>
              <a:gd name="connsiteY40" fmla="*/ 1543052 h 3179322"/>
              <a:gd name="connsiteX41" fmla="*/ 773578 w 3180445"/>
              <a:gd name="connsiteY41" fmla="*/ 1544069 h 3179322"/>
              <a:gd name="connsiteX42" fmla="*/ 772563 w 3180445"/>
              <a:gd name="connsiteY42" fmla="*/ 1544069 h 3179322"/>
              <a:gd name="connsiteX43" fmla="*/ 772563 w 3180445"/>
              <a:gd name="connsiteY43" fmla="*/ 1638154 h 3179322"/>
              <a:gd name="connsiteX44" fmla="*/ 773578 w 3180445"/>
              <a:gd name="connsiteY44" fmla="*/ 1638154 h 3179322"/>
              <a:gd name="connsiteX45" fmla="*/ 773578 w 3180445"/>
              <a:gd name="connsiteY45" fmla="*/ 2316628 h 3179322"/>
              <a:gd name="connsiteX46" fmla="*/ 96217 w 3180445"/>
              <a:gd name="connsiteY46" fmla="*/ 2316628 h 3179322"/>
              <a:gd name="connsiteX47" fmla="*/ 96217 w 3180445"/>
              <a:gd name="connsiteY47" fmla="*/ 2314494 h 317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80445" h="3179322">
                <a:moveTo>
                  <a:pt x="2133" y="2314494"/>
                </a:moveTo>
                <a:lnTo>
                  <a:pt x="2133" y="2316628"/>
                </a:lnTo>
                <a:lnTo>
                  <a:pt x="0" y="2316628"/>
                </a:lnTo>
                <a:lnTo>
                  <a:pt x="0" y="2410712"/>
                </a:lnTo>
                <a:lnTo>
                  <a:pt x="2133" y="2410712"/>
                </a:lnTo>
                <a:lnTo>
                  <a:pt x="2133" y="3179322"/>
                </a:lnTo>
                <a:lnTo>
                  <a:pt x="96217" y="3179322"/>
                </a:lnTo>
                <a:lnTo>
                  <a:pt x="96217" y="2410712"/>
                </a:lnTo>
                <a:lnTo>
                  <a:pt x="864828" y="2410712"/>
                </a:lnTo>
                <a:lnTo>
                  <a:pt x="864828" y="2407880"/>
                </a:lnTo>
                <a:lnTo>
                  <a:pt x="867662" y="2407880"/>
                </a:lnTo>
                <a:lnTo>
                  <a:pt x="867662" y="1638154"/>
                </a:lnTo>
                <a:lnTo>
                  <a:pt x="1637391" y="1638154"/>
                </a:lnTo>
                <a:lnTo>
                  <a:pt x="1637391" y="1636271"/>
                </a:lnTo>
                <a:lnTo>
                  <a:pt x="1639271" y="1636271"/>
                </a:lnTo>
                <a:lnTo>
                  <a:pt x="1639271" y="867661"/>
                </a:lnTo>
                <a:lnTo>
                  <a:pt x="2407882" y="867661"/>
                </a:lnTo>
                <a:lnTo>
                  <a:pt x="2407883" y="864829"/>
                </a:lnTo>
                <a:lnTo>
                  <a:pt x="2410716" y="864829"/>
                </a:lnTo>
                <a:lnTo>
                  <a:pt x="2410716" y="95102"/>
                </a:lnTo>
                <a:lnTo>
                  <a:pt x="3180445" y="95102"/>
                </a:lnTo>
                <a:lnTo>
                  <a:pt x="3180445" y="1018"/>
                </a:lnTo>
                <a:lnTo>
                  <a:pt x="2410716" y="1018"/>
                </a:lnTo>
                <a:lnTo>
                  <a:pt x="2410716" y="1"/>
                </a:lnTo>
                <a:lnTo>
                  <a:pt x="2316632" y="0"/>
                </a:lnTo>
                <a:lnTo>
                  <a:pt x="2316633" y="1018"/>
                </a:lnTo>
                <a:lnTo>
                  <a:pt x="2315617" y="1018"/>
                </a:lnTo>
                <a:lnTo>
                  <a:pt x="2315617" y="95102"/>
                </a:lnTo>
                <a:lnTo>
                  <a:pt x="2316632" y="95102"/>
                </a:lnTo>
                <a:lnTo>
                  <a:pt x="2316632" y="773577"/>
                </a:lnTo>
                <a:lnTo>
                  <a:pt x="1639271" y="773577"/>
                </a:lnTo>
                <a:lnTo>
                  <a:pt x="1639271" y="771443"/>
                </a:lnTo>
                <a:lnTo>
                  <a:pt x="1545187" y="771443"/>
                </a:lnTo>
                <a:lnTo>
                  <a:pt x="1545187" y="773577"/>
                </a:lnTo>
                <a:lnTo>
                  <a:pt x="1543054" y="773577"/>
                </a:lnTo>
                <a:lnTo>
                  <a:pt x="1543054" y="867661"/>
                </a:lnTo>
                <a:lnTo>
                  <a:pt x="1545187" y="867661"/>
                </a:lnTo>
                <a:lnTo>
                  <a:pt x="1545187" y="1544069"/>
                </a:lnTo>
                <a:lnTo>
                  <a:pt x="867662" y="1544069"/>
                </a:lnTo>
                <a:lnTo>
                  <a:pt x="867662" y="1543052"/>
                </a:lnTo>
                <a:lnTo>
                  <a:pt x="773578" y="1543052"/>
                </a:lnTo>
                <a:lnTo>
                  <a:pt x="773578" y="1544069"/>
                </a:lnTo>
                <a:lnTo>
                  <a:pt x="772563" y="1544069"/>
                </a:lnTo>
                <a:lnTo>
                  <a:pt x="772563" y="1638154"/>
                </a:lnTo>
                <a:lnTo>
                  <a:pt x="773578" y="1638154"/>
                </a:lnTo>
                <a:lnTo>
                  <a:pt x="773578" y="2316628"/>
                </a:lnTo>
                <a:lnTo>
                  <a:pt x="96217" y="2316628"/>
                </a:lnTo>
                <a:lnTo>
                  <a:pt x="96217" y="2314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69886" y="4695798"/>
            <a:ext cx="7866742" cy="57932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form, by injected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humour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, or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randomised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words which don't look even slightly believable. 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61925" y="1280795"/>
            <a:ext cx="4474210" cy="375539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  <a:sym typeface="+mn-ea"/>
              </a:rPr>
              <a:t>（</a:t>
            </a:r>
            <a:r>
              <a:rPr lang="en-US" altLang="zh-CN" sz="3600" b="1" dirty="0">
                <a:solidFill>
                  <a:schemeClr val="bg1"/>
                </a:solidFill>
                <a:sym typeface="+mn-ea"/>
              </a:rPr>
              <a:t>1</a:t>
            </a:r>
            <a:r>
              <a:rPr lang="zh-CN" altLang="en-US" sz="3600" b="1" dirty="0">
                <a:solidFill>
                  <a:schemeClr val="bg1"/>
                </a:solidFill>
                <a:sym typeface="+mn-ea"/>
              </a:rPr>
              <a:t>）数据预处理：</a:t>
            </a:r>
            <a:endParaRPr lang="zh-CN" altLang="en-US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bg1"/>
                </a:solidFill>
              </a:rPr>
              <a:t>将数值列（如评分数据）转换为浮点型，确保数据的正确性。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bg1"/>
                </a:solidFill>
              </a:rPr>
              <a:t>将缺失值填充为 0，避免后续计算错误。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bg1"/>
                </a:solidFill>
              </a:rPr>
              <a:t>计算一个综合评分 weighted_score：基于 complexity_score、innovation_score 和 popularity_score，其计算方式为 complexity_score + innovation_score - popularity_score。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920" y="942340"/>
            <a:ext cx="7625080" cy="433197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F739DA0-8761-FC79-0E05-526B740BA7D3}"/>
              </a:ext>
            </a:extLst>
          </p:cNvPr>
          <p:cNvSpPr txBox="1"/>
          <p:nvPr/>
        </p:nvSpPr>
        <p:spPr>
          <a:xfrm>
            <a:off x="7376886" y="5379022"/>
            <a:ext cx="2995125" cy="457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来自</a:t>
            </a:r>
            <a:r>
              <a:rPr lang="en-US" altLang="zh-CN" dirty="0">
                <a:solidFill>
                  <a:schemeClr val="bg1"/>
                </a:solidFill>
              </a:rPr>
              <a:t>screen_data/datawash.py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5400000">
            <a:off x="2616200" y="-2717799"/>
            <a:ext cx="6959601" cy="12192003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 rot="18900000" flipH="1">
            <a:off x="1901290" y="3912487"/>
            <a:ext cx="350231" cy="350107"/>
          </a:xfrm>
          <a:custGeom>
            <a:avLst/>
            <a:gdLst>
              <a:gd name="connsiteX0" fmla="*/ 2133 w 3180445"/>
              <a:gd name="connsiteY0" fmla="*/ 2314494 h 3179322"/>
              <a:gd name="connsiteX1" fmla="*/ 2133 w 3180445"/>
              <a:gd name="connsiteY1" fmla="*/ 2316628 h 3179322"/>
              <a:gd name="connsiteX2" fmla="*/ 0 w 3180445"/>
              <a:gd name="connsiteY2" fmla="*/ 2316628 h 3179322"/>
              <a:gd name="connsiteX3" fmla="*/ 0 w 3180445"/>
              <a:gd name="connsiteY3" fmla="*/ 2410712 h 3179322"/>
              <a:gd name="connsiteX4" fmla="*/ 2133 w 3180445"/>
              <a:gd name="connsiteY4" fmla="*/ 2410712 h 3179322"/>
              <a:gd name="connsiteX5" fmla="*/ 2133 w 3180445"/>
              <a:gd name="connsiteY5" fmla="*/ 3179322 h 3179322"/>
              <a:gd name="connsiteX6" fmla="*/ 96217 w 3180445"/>
              <a:gd name="connsiteY6" fmla="*/ 3179322 h 3179322"/>
              <a:gd name="connsiteX7" fmla="*/ 96217 w 3180445"/>
              <a:gd name="connsiteY7" fmla="*/ 2410712 h 3179322"/>
              <a:gd name="connsiteX8" fmla="*/ 864828 w 3180445"/>
              <a:gd name="connsiteY8" fmla="*/ 2410712 h 3179322"/>
              <a:gd name="connsiteX9" fmla="*/ 864828 w 3180445"/>
              <a:gd name="connsiteY9" fmla="*/ 2407880 h 3179322"/>
              <a:gd name="connsiteX10" fmla="*/ 867662 w 3180445"/>
              <a:gd name="connsiteY10" fmla="*/ 2407880 h 3179322"/>
              <a:gd name="connsiteX11" fmla="*/ 867662 w 3180445"/>
              <a:gd name="connsiteY11" fmla="*/ 1638154 h 3179322"/>
              <a:gd name="connsiteX12" fmla="*/ 1637391 w 3180445"/>
              <a:gd name="connsiteY12" fmla="*/ 1638154 h 3179322"/>
              <a:gd name="connsiteX13" fmla="*/ 1637391 w 3180445"/>
              <a:gd name="connsiteY13" fmla="*/ 1636271 h 3179322"/>
              <a:gd name="connsiteX14" fmla="*/ 1639271 w 3180445"/>
              <a:gd name="connsiteY14" fmla="*/ 1636271 h 3179322"/>
              <a:gd name="connsiteX15" fmla="*/ 1639271 w 3180445"/>
              <a:gd name="connsiteY15" fmla="*/ 867661 h 3179322"/>
              <a:gd name="connsiteX16" fmla="*/ 2407882 w 3180445"/>
              <a:gd name="connsiteY16" fmla="*/ 867661 h 3179322"/>
              <a:gd name="connsiteX17" fmla="*/ 2407883 w 3180445"/>
              <a:gd name="connsiteY17" fmla="*/ 864829 h 3179322"/>
              <a:gd name="connsiteX18" fmla="*/ 2410716 w 3180445"/>
              <a:gd name="connsiteY18" fmla="*/ 864829 h 3179322"/>
              <a:gd name="connsiteX19" fmla="*/ 2410716 w 3180445"/>
              <a:gd name="connsiteY19" fmla="*/ 95102 h 3179322"/>
              <a:gd name="connsiteX20" fmla="*/ 3180445 w 3180445"/>
              <a:gd name="connsiteY20" fmla="*/ 95102 h 3179322"/>
              <a:gd name="connsiteX21" fmla="*/ 3180445 w 3180445"/>
              <a:gd name="connsiteY21" fmla="*/ 1018 h 3179322"/>
              <a:gd name="connsiteX22" fmla="*/ 2410716 w 3180445"/>
              <a:gd name="connsiteY22" fmla="*/ 1018 h 3179322"/>
              <a:gd name="connsiteX23" fmla="*/ 2410716 w 3180445"/>
              <a:gd name="connsiteY23" fmla="*/ 1 h 3179322"/>
              <a:gd name="connsiteX24" fmla="*/ 2316632 w 3180445"/>
              <a:gd name="connsiteY24" fmla="*/ 0 h 3179322"/>
              <a:gd name="connsiteX25" fmla="*/ 2316633 w 3180445"/>
              <a:gd name="connsiteY25" fmla="*/ 1018 h 3179322"/>
              <a:gd name="connsiteX26" fmla="*/ 2315617 w 3180445"/>
              <a:gd name="connsiteY26" fmla="*/ 1018 h 3179322"/>
              <a:gd name="connsiteX27" fmla="*/ 2315617 w 3180445"/>
              <a:gd name="connsiteY27" fmla="*/ 95102 h 3179322"/>
              <a:gd name="connsiteX28" fmla="*/ 2316632 w 3180445"/>
              <a:gd name="connsiteY28" fmla="*/ 95102 h 3179322"/>
              <a:gd name="connsiteX29" fmla="*/ 2316632 w 3180445"/>
              <a:gd name="connsiteY29" fmla="*/ 773577 h 3179322"/>
              <a:gd name="connsiteX30" fmla="*/ 1639271 w 3180445"/>
              <a:gd name="connsiteY30" fmla="*/ 773577 h 3179322"/>
              <a:gd name="connsiteX31" fmla="*/ 1639271 w 3180445"/>
              <a:gd name="connsiteY31" fmla="*/ 771443 h 3179322"/>
              <a:gd name="connsiteX32" fmla="*/ 1545187 w 3180445"/>
              <a:gd name="connsiteY32" fmla="*/ 771443 h 3179322"/>
              <a:gd name="connsiteX33" fmla="*/ 1545187 w 3180445"/>
              <a:gd name="connsiteY33" fmla="*/ 773577 h 3179322"/>
              <a:gd name="connsiteX34" fmla="*/ 1543054 w 3180445"/>
              <a:gd name="connsiteY34" fmla="*/ 773577 h 3179322"/>
              <a:gd name="connsiteX35" fmla="*/ 1543054 w 3180445"/>
              <a:gd name="connsiteY35" fmla="*/ 867661 h 3179322"/>
              <a:gd name="connsiteX36" fmla="*/ 1545187 w 3180445"/>
              <a:gd name="connsiteY36" fmla="*/ 867661 h 3179322"/>
              <a:gd name="connsiteX37" fmla="*/ 1545187 w 3180445"/>
              <a:gd name="connsiteY37" fmla="*/ 1544069 h 3179322"/>
              <a:gd name="connsiteX38" fmla="*/ 867662 w 3180445"/>
              <a:gd name="connsiteY38" fmla="*/ 1544069 h 3179322"/>
              <a:gd name="connsiteX39" fmla="*/ 867662 w 3180445"/>
              <a:gd name="connsiteY39" fmla="*/ 1543052 h 3179322"/>
              <a:gd name="connsiteX40" fmla="*/ 773578 w 3180445"/>
              <a:gd name="connsiteY40" fmla="*/ 1543052 h 3179322"/>
              <a:gd name="connsiteX41" fmla="*/ 773578 w 3180445"/>
              <a:gd name="connsiteY41" fmla="*/ 1544069 h 3179322"/>
              <a:gd name="connsiteX42" fmla="*/ 772563 w 3180445"/>
              <a:gd name="connsiteY42" fmla="*/ 1544069 h 3179322"/>
              <a:gd name="connsiteX43" fmla="*/ 772563 w 3180445"/>
              <a:gd name="connsiteY43" fmla="*/ 1638154 h 3179322"/>
              <a:gd name="connsiteX44" fmla="*/ 773578 w 3180445"/>
              <a:gd name="connsiteY44" fmla="*/ 1638154 h 3179322"/>
              <a:gd name="connsiteX45" fmla="*/ 773578 w 3180445"/>
              <a:gd name="connsiteY45" fmla="*/ 2316628 h 3179322"/>
              <a:gd name="connsiteX46" fmla="*/ 96217 w 3180445"/>
              <a:gd name="connsiteY46" fmla="*/ 2316628 h 3179322"/>
              <a:gd name="connsiteX47" fmla="*/ 96217 w 3180445"/>
              <a:gd name="connsiteY47" fmla="*/ 2314494 h 317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80445" h="3179322">
                <a:moveTo>
                  <a:pt x="2133" y="2314494"/>
                </a:moveTo>
                <a:lnTo>
                  <a:pt x="2133" y="2316628"/>
                </a:lnTo>
                <a:lnTo>
                  <a:pt x="0" y="2316628"/>
                </a:lnTo>
                <a:lnTo>
                  <a:pt x="0" y="2410712"/>
                </a:lnTo>
                <a:lnTo>
                  <a:pt x="2133" y="2410712"/>
                </a:lnTo>
                <a:lnTo>
                  <a:pt x="2133" y="3179322"/>
                </a:lnTo>
                <a:lnTo>
                  <a:pt x="96217" y="3179322"/>
                </a:lnTo>
                <a:lnTo>
                  <a:pt x="96217" y="2410712"/>
                </a:lnTo>
                <a:lnTo>
                  <a:pt x="864828" y="2410712"/>
                </a:lnTo>
                <a:lnTo>
                  <a:pt x="864828" y="2407880"/>
                </a:lnTo>
                <a:lnTo>
                  <a:pt x="867662" y="2407880"/>
                </a:lnTo>
                <a:lnTo>
                  <a:pt x="867662" y="1638154"/>
                </a:lnTo>
                <a:lnTo>
                  <a:pt x="1637391" y="1638154"/>
                </a:lnTo>
                <a:lnTo>
                  <a:pt x="1637391" y="1636271"/>
                </a:lnTo>
                <a:lnTo>
                  <a:pt x="1639271" y="1636271"/>
                </a:lnTo>
                <a:lnTo>
                  <a:pt x="1639271" y="867661"/>
                </a:lnTo>
                <a:lnTo>
                  <a:pt x="2407882" y="867661"/>
                </a:lnTo>
                <a:lnTo>
                  <a:pt x="2407883" y="864829"/>
                </a:lnTo>
                <a:lnTo>
                  <a:pt x="2410716" y="864829"/>
                </a:lnTo>
                <a:lnTo>
                  <a:pt x="2410716" y="95102"/>
                </a:lnTo>
                <a:lnTo>
                  <a:pt x="3180445" y="95102"/>
                </a:lnTo>
                <a:lnTo>
                  <a:pt x="3180445" y="1018"/>
                </a:lnTo>
                <a:lnTo>
                  <a:pt x="2410716" y="1018"/>
                </a:lnTo>
                <a:lnTo>
                  <a:pt x="2410716" y="1"/>
                </a:lnTo>
                <a:lnTo>
                  <a:pt x="2316632" y="0"/>
                </a:lnTo>
                <a:lnTo>
                  <a:pt x="2316633" y="1018"/>
                </a:lnTo>
                <a:lnTo>
                  <a:pt x="2315617" y="1018"/>
                </a:lnTo>
                <a:lnTo>
                  <a:pt x="2315617" y="95102"/>
                </a:lnTo>
                <a:lnTo>
                  <a:pt x="2316632" y="95102"/>
                </a:lnTo>
                <a:lnTo>
                  <a:pt x="2316632" y="773577"/>
                </a:lnTo>
                <a:lnTo>
                  <a:pt x="1639271" y="773577"/>
                </a:lnTo>
                <a:lnTo>
                  <a:pt x="1639271" y="771443"/>
                </a:lnTo>
                <a:lnTo>
                  <a:pt x="1545187" y="771443"/>
                </a:lnTo>
                <a:lnTo>
                  <a:pt x="1545187" y="773577"/>
                </a:lnTo>
                <a:lnTo>
                  <a:pt x="1543054" y="773577"/>
                </a:lnTo>
                <a:lnTo>
                  <a:pt x="1543054" y="867661"/>
                </a:lnTo>
                <a:lnTo>
                  <a:pt x="1545187" y="867661"/>
                </a:lnTo>
                <a:lnTo>
                  <a:pt x="1545187" y="1544069"/>
                </a:lnTo>
                <a:lnTo>
                  <a:pt x="867662" y="1544069"/>
                </a:lnTo>
                <a:lnTo>
                  <a:pt x="867662" y="1543052"/>
                </a:lnTo>
                <a:lnTo>
                  <a:pt x="773578" y="1543052"/>
                </a:lnTo>
                <a:lnTo>
                  <a:pt x="773578" y="1544069"/>
                </a:lnTo>
                <a:lnTo>
                  <a:pt x="772563" y="1544069"/>
                </a:lnTo>
                <a:lnTo>
                  <a:pt x="772563" y="1638154"/>
                </a:lnTo>
                <a:lnTo>
                  <a:pt x="773578" y="1638154"/>
                </a:lnTo>
                <a:lnTo>
                  <a:pt x="773578" y="2316628"/>
                </a:lnTo>
                <a:lnTo>
                  <a:pt x="96217" y="2316628"/>
                </a:lnTo>
                <a:lnTo>
                  <a:pt x="96217" y="2314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295748" y="2734047"/>
            <a:ext cx="3646336" cy="1805990"/>
            <a:chOff x="1804947" y="2234992"/>
            <a:chExt cx="3646336" cy="1805990"/>
          </a:xfrm>
        </p:grpSpPr>
        <p:sp>
          <p:nvSpPr>
            <p:cNvPr id="3" name="Title 1"/>
            <p:cNvSpPr txBox="1"/>
            <p:nvPr/>
          </p:nvSpPr>
          <p:spPr>
            <a:xfrm>
              <a:off x="1804947" y="2715419"/>
              <a:ext cx="3646336" cy="132556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b="1" dirty="0">
                  <a:solidFill>
                    <a:srgbClr val="EA4A86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目录</a:t>
              </a:r>
              <a:endParaRPr lang="en-US" b="1" dirty="0">
                <a:solidFill>
                  <a:srgbClr val="EA4A86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922809" y="2234992"/>
              <a:ext cx="161903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sz="1000" i="0" spc="400" baseline="0" dirty="0">
                  <a:solidFill>
                    <a:srgbClr val="EA4A86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PRESENTATION</a:t>
              </a:r>
            </a:p>
          </p:txBody>
        </p:sp>
      </p:grpSp>
      <p:sp>
        <p:nvSpPr>
          <p:cNvPr id="6" name="TextBox 7"/>
          <p:cNvSpPr txBox="1"/>
          <p:nvPr/>
        </p:nvSpPr>
        <p:spPr>
          <a:xfrm>
            <a:off x="5942084" y="2231239"/>
            <a:ext cx="4030626" cy="21039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240030">
              <a:lnSpc>
                <a:spcPct val="200000"/>
              </a:lnSpc>
              <a:buSzPct val="60000"/>
              <a:buFont typeface="+mj-lt"/>
              <a:buAutoNum type="arabicPeriod"/>
            </a:pPr>
            <a:r>
              <a:rPr lang="zh-CN" altLang="en-US" sz="2400" dirty="0">
                <a:solidFill>
                  <a:srgbClr val="FFCB08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项目功能</a:t>
            </a:r>
            <a:endParaRPr lang="en-US" altLang="zh-CN" sz="2400" dirty="0">
              <a:solidFill>
                <a:srgbClr val="FFCB08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  <a:p>
            <a:pPr marL="514350" indent="-240030">
              <a:lnSpc>
                <a:spcPct val="200000"/>
              </a:lnSpc>
              <a:buSzPct val="60000"/>
              <a:buFont typeface="+mj-lt"/>
              <a:buAutoNum type="arabicPeriod"/>
            </a:pPr>
            <a:r>
              <a:rPr lang="zh-CN" altLang="en-US" sz="2400" dirty="0">
                <a:solidFill>
                  <a:srgbClr val="FFCB08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实现过程</a:t>
            </a:r>
            <a:endParaRPr lang="en-US" altLang="zh-CN" sz="2400" dirty="0">
              <a:solidFill>
                <a:srgbClr val="FFCB08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  <a:p>
            <a:pPr marL="514350" indent="-240030">
              <a:lnSpc>
                <a:spcPct val="200000"/>
              </a:lnSpc>
              <a:buSzPct val="60000"/>
              <a:buFont typeface="+mj-lt"/>
              <a:buAutoNum type="arabicPeriod"/>
            </a:pPr>
            <a:r>
              <a:rPr lang="zh-CN" altLang="en-US" sz="2400" dirty="0">
                <a:solidFill>
                  <a:srgbClr val="FFCB08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项目意义</a:t>
            </a:r>
            <a:endParaRPr lang="en-US" sz="2400" dirty="0">
              <a:solidFill>
                <a:srgbClr val="FFCB08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5054600" y="2410680"/>
            <a:ext cx="0" cy="1935043"/>
          </a:xfrm>
          <a:prstGeom prst="line">
            <a:avLst/>
          </a:prstGeom>
          <a:ln w="38100">
            <a:solidFill>
              <a:srgbClr val="944A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4"/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5400000">
            <a:off x="2616200" y="-2717799"/>
            <a:ext cx="6959601" cy="12192003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 rot="18900000" flipH="1">
            <a:off x="5874700" y="4161668"/>
            <a:ext cx="442598" cy="442441"/>
          </a:xfrm>
          <a:custGeom>
            <a:avLst/>
            <a:gdLst>
              <a:gd name="connsiteX0" fmla="*/ 2133 w 3180445"/>
              <a:gd name="connsiteY0" fmla="*/ 2314494 h 3179322"/>
              <a:gd name="connsiteX1" fmla="*/ 2133 w 3180445"/>
              <a:gd name="connsiteY1" fmla="*/ 2316628 h 3179322"/>
              <a:gd name="connsiteX2" fmla="*/ 0 w 3180445"/>
              <a:gd name="connsiteY2" fmla="*/ 2316628 h 3179322"/>
              <a:gd name="connsiteX3" fmla="*/ 0 w 3180445"/>
              <a:gd name="connsiteY3" fmla="*/ 2410712 h 3179322"/>
              <a:gd name="connsiteX4" fmla="*/ 2133 w 3180445"/>
              <a:gd name="connsiteY4" fmla="*/ 2410712 h 3179322"/>
              <a:gd name="connsiteX5" fmla="*/ 2133 w 3180445"/>
              <a:gd name="connsiteY5" fmla="*/ 3179322 h 3179322"/>
              <a:gd name="connsiteX6" fmla="*/ 96217 w 3180445"/>
              <a:gd name="connsiteY6" fmla="*/ 3179322 h 3179322"/>
              <a:gd name="connsiteX7" fmla="*/ 96217 w 3180445"/>
              <a:gd name="connsiteY7" fmla="*/ 2410712 h 3179322"/>
              <a:gd name="connsiteX8" fmla="*/ 864828 w 3180445"/>
              <a:gd name="connsiteY8" fmla="*/ 2410712 h 3179322"/>
              <a:gd name="connsiteX9" fmla="*/ 864828 w 3180445"/>
              <a:gd name="connsiteY9" fmla="*/ 2407880 h 3179322"/>
              <a:gd name="connsiteX10" fmla="*/ 867662 w 3180445"/>
              <a:gd name="connsiteY10" fmla="*/ 2407880 h 3179322"/>
              <a:gd name="connsiteX11" fmla="*/ 867662 w 3180445"/>
              <a:gd name="connsiteY11" fmla="*/ 1638154 h 3179322"/>
              <a:gd name="connsiteX12" fmla="*/ 1637391 w 3180445"/>
              <a:gd name="connsiteY12" fmla="*/ 1638154 h 3179322"/>
              <a:gd name="connsiteX13" fmla="*/ 1637391 w 3180445"/>
              <a:gd name="connsiteY13" fmla="*/ 1636271 h 3179322"/>
              <a:gd name="connsiteX14" fmla="*/ 1639271 w 3180445"/>
              <a:gd name="connsiteY14" fmla="*/ 1636271 h 3179322"/>
              <a:gd name="connsiteX15" fmla="*/ 1639271 w 3180445"/>
              <a:gd name="connsiteY15" fmla="*/ 867661 h 3179322"/>
              <a:gd name="connsiteX16" fmla="*/ 2407882 w 3180445"/>
              <a:gd name="connsiteY16" fmla="*/ 867661 h 3179322"/>
              <a:gd name="connsiteX17" fmla="*/ 2407883 w 3180445"/>
              <a:gd name="connsiteY17" fmla="*/ 864829 h 3179322"/>
              <a:gd name="connsiteX18" fmla="*/ 2410716 w 3180445"/>
              <a:gd name="connsiteY18" fmla="*/ 864829 h 3179322"/>
              <a:gd name="connsiteX19" fmla="*/ 2410716 w 3180445"/>
              <a:gd name="connsiteY19" fmla="*/ 95102 h 3179322"/>
              <a:gd name="connsiteX20" fmla="*/ 3180445 w 3180445"/>
              <a:gd name="connsiteY20" fmla="*/ 95102 h 3179322"/>
              <a:gd name="connsiteX21" fmla="*/ 3180445 w 3180445"/>
              <a:gd name="connsiteY21" fmla="*/ 1018 h 3179322"/>
              <a:gd name="connsiteX22" fmla="*/ 2410716 w 3180445"/>
              <a:gd name="connsiteY22" fmla="*/ 1018 h 3179322"/>
              <a:gd name="connsiteX23" fmla="*/ 2410716 w 3180445"/>
              <a:gd name="connsiteY23" fmla="*/ 1 h 3179322"/>
              <a:gd name="connsiteX24" fmla="*/ 2316632 w 3180445"/>
              <a:gd name="connsiteY24" fmla="*/ 0 h 3179322"/>
              <a:gd name="connsiteX25" fmla="*/ 2316633 w 3180445"/>
              <a:gd name="connsiteY25" fmla="*/ 1018 h 3179322"/>
              <a:gd name="connsiteX26" fmla="*/ 2315617 w 3180445"/>
              <a:gd name="connsiteY26" fmla="*/ 1018 h 3179322"/>
              <a:gd name="connsiteX27" fmla="*/ 2315617 w 3180445"/>
              <a:gd name="connsiteY27" fmla="*/ 95102 h 3179322"/>
              <a:gd name="connsiteX28" fmla="*/ 2316632 w 3180445"/>
              <a:gd name="connsiteY28" fmla="*/ 95102 h 3179322"/>
              <a:gd name="connsiteX29" fmla="*/ 2316632 w 3180445"/>
              <a:gd name="connsiteY29" fmla="*/ 773577 h 3179322"/>
              <a:gd name="connsiteX30" fmla="*/ 1639271 w 3180445"/>
              <a:gd name="connsiteY30" fmla="*/ 773577 h 3179322"/>
              <a:gd name="connsiteX31" fmla="*/ 1639271 w 3180445"/>
              <a:gd name="connsiteY31" fmla="*/ 771443 h 3179322"/>
              <a:gd name="connsiteX32" fmla="*/ 1545187 w 3180445"/>
              <a:gd name="connsiteY32" fmla="*/ 771443 h 3179322"/>
              <a:gd name="connsiteX33" fmla="*/ 1545187 w 3180445"/>
              <a:gd name="connsiteY33" fmla="*/ 773577 h 3179322"/>
              <a:gd name="connsiteX34" fmla="*/ 1543054 w 3180445"/>
              <a:gd name="connsiteY34" fmla="*/ 773577 h 3179322"/>
              <a:gd name="connsiteX35" fmla="*/ 1543054 w 3180445"/>
              <a:gd name="connsiteY35" fmla="*/ 867661 h 3179322"/>
              <a:gd name="connsiteX36" fmla="*/ 1545187 w 3180445"/>
              <a:gd name="connsiteY36" fmla="*/ 867661 h 3179322"/>
              <a:gd name="connsiteX37" fmla="*/ 1545187 w 3180445"/>
              <a:gd name="connsiteY37" fmla="*/ 1544069 h 3179322"/>
              <a:gd name="connsiteX38" fmla="*/ 867662 w 3180445"/>
              <a:gd name="connsiteY38" fmla="*/ 1544069 h 3179322"/>
              <a:gd name="connsiteX39" fmla="*/ 867662 w 3180445"/>
              <a:gd name="connsiteY39" fmla="*/ 1543052 h 3179322"/>
              <a:gd name="connsiteX40" fmla="*/ 773578 w 3180445"/>
              <a:gd name="connsiteY40" fmla="*/ 1543052 h 3179322"/>
              <a:gd name="connsiteX41" fmla="*/ 773578 w 3180445"/>
              <a:gd name="connsiteY41" fmla="*/ 1544069 h 3179322"/>
              <a:gd name="connsiteX42" fmla="*/ 772563 w 3180445"/>
              <a:gd name="connsiteY42" fmla="*/ 1544069 h 3179322"/>
              <a:gd name="connsiteX43" fmla="*/ 772563 w 3180445"/>
              <a:gd name="connsiteY43" fmla="*/ 1638154 h 3179322"/>
              <a:gd name="connsiteX44" fmla="*/ 773578 w 3180445"/>
              <a:gd name="connsiteY44" fmla="*/ 1638154 h 3179322"/>
              <a:gd name="connsiteX45" fmla="*/ 773578 w 3180445"/>
              <a:gd name="connsiteY45" fmla="*/ 2316628 h 3179322"/>
              <a:gd name="connsiteX46" fmla="*/ 96217 w 3180445"/>
              <a:gd name="connsiteY46" fmla="*/ 2316628 h 3179322"/>
              <a:gd name="connsiteX47" fmla="*/ 96217 w 3180445"/>
              <a:gd name="connsiteY47" fmla="*/ 2314494 h 317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80445" h="3179322">
                <a:moveTo>
                  <a:pt x="2133" y="2314494"/>
                </a:moveTo>
                <a:lnTo>
                  <a:pt x="2133" y="2316628"/>
                </a:lnTo>
                <a:lnTo>
                  <a:pt x="0" y="2316628"/>
                </a:lnTo>
                <a:lnTo>
                  <a:pt x="0" y="2410712"/>
                </a:lnTo>
                <a:lnTo>
                  <a:pt x="2133" y="2410712"/>
                </a:lnTo>
                <a:lnTo>
                  <a:pt x="2133" y="3179322"/>
                </a:lnTo>
                <a:lnTo>
                  <a:pt x="96217" y="3179322"/>
                </a:lnTo>
                <a:lnTo>
                  <a:pt x="96217" y="2410712"/>
                </a:lnTo>
                <a:lnTo>
                  <a:pt x="864828" y="2410712"/>
                </a:lnTo>
                <a:lnTo>
                  <a:pt x="864828" y="2407880"/>
                </a:lnTo>
                <a:lnTo>
                  <a:pt x="867662" y="2407880"/>
                </a:lnTo>
                <a:lnTo>
                  <a:pt x="867662" y="1638154"/>
                </a:lnTo>
                <a:lnTo>
                  <a:pt x="1637391" y="1638154"/>
                </a:lnTo>
                <a:lnTo>
                  <a:pt x="1637391" y="1636271"/>
                </a:lnTo>
                <a:lnTo>
                  <a:pt x="1639271" y="1636271"/>
                </a:lnTo>
                <a:lnTo>
                  <a:pt x="1639271" y="867661"/>
                </a:lnTo>
                <a:lnTo>
                  <a:pt x="2407882" y="867661"/>
                </a:lnTo>
                <a:lnTo>
                  <a:pt x="2407883" y="864829"/>
                </a:lnTo>
                <a:lnTo>
                  <a:pt x="2410716" y="864829"/>
                </a:lnTo>
                <a:lnTo>
                  <a:pt x="2410716" y="95102"/>
                </a:lnTo>
                <a:lnTo>
                  <a:pt x="3180445" y="95102"/>
                </a:lnTo>
                <a:lnTo>
                  <a:pt x="3180445" y="1018"/>
                </a:lnTo>
                <a:lnTo>
                  <a:pt x="2410716" y="1018"/>
                </a:lnTo>
                <a:lnTo>
                  <a:pt x="2410716" y="1"/>
                </a:lnTo>
                <a:lnTo>
                  <a:pt x="2316632" y="0"/>
                </a:lnTo>
                <a:lnTo>
                  <a:pt x="2316633" y="1018"/>
                </a:lnTo>
                <a:lnTo>
                  <a:pt x="2315617" y="1018"/>
                </a:lnTo>
                <a:lnTo>
                  <a:pt x="2315617" y="95102"/>
                </a:lnTo>
                <a:lnTo>
                  <a:pt x="2316632" y="95102"/>
                </a:lnTo>
                <a:lnTo>
                  <a:pt x="2316632" y="773577"/>
                </a:lnTo>
                <a:lnTo>
                  <a:pt x="1639271" y="773577"/>
                </a:lnTo>
                <a:lnTo>
                  <a:pt x="1639271" y="771443"/>
                </a:lnTo>
                <a:lnTo>
                  <a:pt x="1545187" y="771443"/>
                </a:lnTo>
                <a:lnTo>
                  <a:pt x="1545187" y="773577"/>
                </a:lnTo>
                <a:lnTo>
                  <a:pt x="1543054" y="773577"/>
                </a:lnTo>
                <a:lnTo>
                  <a:pt x="1543054" y="867661"/>
                </a:lnTo>
                <a:lnTo>
                  <a:pt x="1545187" y="867661"/>
                </a:lnTo>
                <a:lnTo>
                  <a:pt x="1545187" y="1544069"/>
                </a:lnTo>
                <a:lnTo>
                  <a:pt x="867662" y="1544069"/>
                </a:lnTo>
                <a:lnTo>
                  <a:pt x="867662" y="1543052"/>
                </a:lnTo>
                <a:lnTo>
                  <a:pt x="773578" y="1543052"/>
                </a:lnTo>
                <a:lnTo>
                  <a:pt x="773578" y="1544069"/>
                </a:lnTo>
                <a:lnTo>
                  <a:pt x="772563" y="1544069"/>
                </a:lnTo>
                <a:lnTo>
                  <a:pt x="772563" y="1638154"/>
                </a:lnTo>
                <a:lnTo>
                  <a:pt x="773578" y="1638154"/>
                </a:lnTo>
                <a:lnTo>
                  <a:pt x="773578" y="2316628"/>
                </a:lnTo>
                <a:lnTo>
                  <a:pt x="96217" y="2316628"/>
                </a:lnTo>
                <a:lnTo>
                  <a:pt x="96217" y="2314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69886" y="4695798"/>
            <a:ext cx="7866742" cy="57932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form, by injected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humour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, or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randomised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words which don't look even slightly believable. 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45994" y="1159497"/>
            <a:ext cx="5184516" cy="495205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  <a:sym typeface="+mn-ea"/>
              </a:rPr>
              <a:t>（</a:t>
            </a:r>
            <a:r>
              <a:rPr lang="en-US" altLang="zh-CN" sz="3600" b="1" dirty="0">
                <a:solidFill>
                  <a:schemeClr val="bg1"/>
                </a:solidFill>
                <a:sym typeface="+mn-ea"/>
              </a:rPr>
              <a:t>2</a:t>
            </a:r>
            <a:r>
              <a:rPr lang="zh-CN" altLang="en-US" sz="3600" b="1" dirty="0">
                <a:solidFill>
                  <a:schemeClr val="bg1"/>
                </a:solidFill>
                <a:sym typeface="+mn-ea"/>
              </a:rPr>
              <a:t>）创建 </a:t>
            </a:r>
            <a:r>
              <a:rPr lang="en-US" altLang="zh-CN" sz="3600" b="1" dirty="0">
                <a:solidFill>
                  <a:schemeClr val="bg1"/>
                </a:solidFill>
                <a:sym typeface="+mn-ea"/>
              </a:rPr>
              <a:t>Web </a:t>
            </a:r>
            <a:r>
              <a:rPr lang="zh-CN" altLang="en-US" sz="3600" b="1" dirty="0">
                <a:solidFill>
                  <a:schemeClr val="bg1"/>
                </a:solidFill>
                <a:sym typeface="+mn-ea"/>
              </a:rPr>
              <a:t>路由：</a:t>
            </a:r>
            <a:endParaRPr lang="en-US" altLang="zh-CN" sz="3600" b="1" dirty="0">
              <a:solidFill>
                <a:schemeClr val="bg1"/>
              </a:solidFill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bg1"/>
                </a:solidFill>
              </a:rPr>
              <a:t>1. </a:t>
            </a:r>
            <a:r>
              <a:rPr lang="zh-CN" altLang="en-US" b="1" dirty="0">
                <a:solidFill>
                  <a:schemeClr val="bg1"/>
                </a:solidFill>
              </a:rPr>
              <a:t>首页路由 </a:t>
            </a:r>
            <a:r>
              <a:rPr lang="en-US" altLang="zh-CN" b="1" dirty="0">
                <a:solidFill>
                  <a:schemeClr val="bg1"/>
                </a:solidFill>
              </a:rPr>
              <a:t>(/)</a:t>
            </a:r>
            <a:r>
              <a:rPr lang="zh-CN" altLang="en-US" b="1" dirty="0">
                <a:solidFill>
                  <a:schemeClr val="bg1"/>
                </a:solidFill>
              </a:rPr>
              <a:t>：功能：展示最受欢迎的前 </a:t>
            </a:r>
            <a:r>
              <a:rPr lang="en-US" altLang="zh-CN" b="1" dirty="0">
                <a:solidFill>
                  <a:schemeClr val="bg1"/>
                </a:solidFill>
              </a:rPr>
              <a:t>100 </a:t>
            </a:r>
            <a:r>
              <a:rPr lang="zh-CN" altLang="en-US" b="1" dirty="0">
                <a:solidFill>
                  <a:schemeClr val="bg1"/>
                </a:solidFill>
              </a:rPr>
              <a:t>个开源项目。处理：获取按综合评分排序的前 </a:t>
            </a:r>
            <a:r>
              <a:rPr lang="en-US" altLang="zh-CN" b="1" dirty="0">
                <a:solidFill>
                  <a:schemeClr val="bg1"/>
                </a:solidFill>
              </a:rPr>
              <a:t>100 </a:t>
            </a:r>
            <a:r>
              <a:rPr lang="zh-CN" altLang="en-US" b="1" dirty="0">
                <a:solidFill>
                  <a:schemeClr val="bg1"/>
                </a:solidFill>
              </a:rPr>
              <a:t>个仓库，分组为每组 </a:t>
            </a:r>
            <a:r>
              <a:rPr lang="en-US" altLang="zh-CN" b="1" dirty="0">
                <a:solidFill>
                  <a:schemeClr val="bg1"/>
                </a:solidFill>
              </a:rPr>
              <a:t>20 </a:t>
            </a:r>
            <a:r>
              <a:rPr lang="zh-CN" altLang="en-US" b="1" dirty="0">
                <a:solidFill>
                  <a:schemeClr val="bg1"/>
                </a:solidFill>
              </a:rPr>
              <a:t>个展示。获取每个仓库的来源链接。展示创新性和复杂性评分最高的前 </a:t>
            </a:r>
            <a:r>
              <a:rPr lang="en-US" altLang="zh-CN" b="1" dirty="0">
                <a:solidFill>
                  <a:schemeClr val="bg1"/>
                </a:solidFill>
              </a:rPr>
              <a:t>10 </a:t>
            </a:r>
            <a:r>
              <a:rPr lang="zh-CN" altLang="en-US" b="1" dirty="0">
                <a:solidFill>
                  <a:schemeClr val="bg1"/>
                </a:solidFill>
              </a:rPr>
              <a:t>个仓库。渲染首页模板 </a:t>
            </a:r>
            <a:r>
              <a:rPr lang="en-US" altLang="zh-CN" b="1" dirty="0">
                <a:solidFill>
                  <a:schemeClr val="bg1"/>
                </a:solidFill>
              </a:rPr>
              <a:t>(index.html)</a:t>
            </a:r>
            <a:r>
              <a:rPr lang="zh-CN" altLang="en-US" b="1" dirty="0">
                <a:solidFill>
                  <a:schemeClr val="bg1"/>
                </a:solidFill>
              </a:rPr>
              <a:t>，将数据传递到前端。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1189094-E094-3BA9-7A08-E46794038803}"/>
              </a:ext>
            </a:extLst>
          </p:cNvPr>
          <p:cNvSpPr txBox="1"/>
          <p:nvPr/>
        </p:nvSpPr>
        <p:spPr>
          <a:xfrm>
            <a:off x="6298163" y="1159497"/>
            <a:ext cx="5184516" cy="495205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endParaRPr lang="en-US" altLang="zh-CN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bg1"/>
                </a:solidFill>
              </a:rPr>
              <a:t>2.</a:t>
            </a:r>
            <a:r>
              <a:rPr lang="zh-CN" altLang="en-US" b="1" dirty="0">
                <a:solidFill>
                  <a:schemeClr val="bg1"/>
                </a:solidFill>
              </a:rPr>
              <a:t>分析路由 </a:t>
            </a:r>
            <a:r>
              <a:rPr lang="en-US" altLang="zh-CN" b="1" dirty="0">
                <a:solidFill>
                  <a:schemeClr val="bg1"/>
                </a:solidFill>
              </a:rPr>
              <a:t>(/analyze)</a:t>
            </a:r>
            <a:r>
              <a:rPr lang="zh-CN" altLang="en-US" b="1" dirty="0">
                <a:solidFill>
                  <a:schemeClr val="bg1"/>
                </a:solidFill>
              </a:rPr>
              <a:t>：功能：根据用户选择的仓库，生成分析报告和优化建议。处理：根据仓库名获取评分、来源信息、</a:t>
            </a:r>
            <a:r>
              <a:rPr lang="en-US" altLang="zh-CN" b="1" dirty="0">
                <a:solidFill>
                  <a:schemeClr val="bg1"/>
                </a:solidFill>
              </a:rPr>
              <a:t>README </a:t>
            </a:r>
            <a:r>
              <a:rPr lang="zh-CN" altLang="en-US" b="1" dirty="0">
                <a:solidFill>
                  <a:schemeClr val="bg1"/>
                </a:solidFill>
              </a:rPr>
              <a:t>内容。生成基于 </a:t>
            </a:r>
            <a:r>
              <a:rPr lang="en-US" altLang="zh-CN" b="1" dirty="0">
                <a:solidFill>
                  <a:schemeClr val="bg1"/>
                </a:solidFill>
              </a:rPr>
              <a:t>README </a:t>
            </a:r>
            <a:r>
              <a:rPr lang="zh-CN" altLang="en-US" b="1" dirty="0">
                <a:solidFill>
                  <a:schemeClr val="bg1"/>
                </a:solidFill>
              </a:rPr>
              <a:t>的词云图并保存。分析冷门原因（如文档不完整、缺少推广等）并生成优化建议。使用 </a:t>
            </a:r>
            <a:r>
              <a:rPr lang="en-US" altLang="zh-CN" b="1" dirty="0">
                <a:solidFill>
                  <a:schemeClr val="bg1"/>
                </a:solidFill>
              </a:rPr>
              <a:t>GPT-2 </a:t>
            </a:r>
            <a:r>
              <a:rPr lang="zh-CN" altLang="en-US" b="1" dirty="0">
                <a:solidFill>
                  <a:schemeClr val="bg1"/>
                </a:solidFill>
              </a:rPr>
              <a:t>模型生成更详细的分析报告。渲染结果页面 </a:t>
            </a:r>
            <a:r>
              <a:rPr lang="en-US" altLang="zh-CN" b="1" dirty="0">
                <a:solidFill>
                  <a:schemeClr val="bg1"/>
                </a:solidFill>
              </a:rPr>
              <a:t>(result.html)</a:t>
            </a:r>
            <a:r>
              <a:rPr lang="zh-CN" altLang="en-US" b="1" dirty="0">
                <a:solidFill>
                  <a:schemeClr val="bg1"/>
                </a:solidFill>
              </a:rPr>
              <a:t>，展示评分、分析结果、建议、词云图等内容。</a:t>
            </a:r>
          </a:p>
        </p:txBody>
      </p:sp>
    </p:spTree>
    <p:extLst>
      <p:ext uri="{BB962C8B-B14F-4D97-AF65-F5344CB8AC3E}">
        <p14:creationId xmlns:p14="http://schemas.microsoft.com/office/powerpoint/2010/main" val="74244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5400000">
            <a:off x="2616200" y="-2717799"/>
            <a:ext cx="6959601" cy="12192003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 rot="18900000" flipH="1">
            <a:off x="5874700" y="4161668"/>
            <a:ext cx="442598" cy="442441"/>
          </a:xfrm>
          <a:custGeom>
            <a:avLst/>
            <a:gdLst>
              <a:gd name="connsiteX0" fmla="*/ 2133 w 3180445"/>
              <a:gd name="connsiteY0" fmla="*/ 2314494 h 3179322"/>
              <a:gd name="connsiteX1" fmla="*/ 2133 w 3180445"/>
              <a:gd name="connsiteY1" fmla="*/ 2316628 h 3179322"/>
              <a:gd name="connsiteX2" fmla="*/ 0 w 3180445"/>
              <a:gd name="connsiteY2" fmla="*/ 2316628 h 3179322"/>
              <a:gd name="connsiteX3" fmla="*/ 0 w 3180445"/>
              <a:gd name="connsiteY3" fmla="*/ 2410712 h 3179322"/>
              <a:gd name="connsiteX4" fmla="*/ 2133 w 3180445"/>
              <a:gd name="connsiteY4" fmla="*/ 2410712 h 3179322"/>
              <a:gd name="connsiteX5" fmla="*/ 2133 w 3180445"/>
              <a:gd name="connsiteY5" fmla="*/ 3179322 h 3179322"/>
              <a:gd name="connsiteX6" fmla="*/ 96217 w 3180445"/>
              <a:gd name="connsiteY6" fmla="*/ 3179322 h 3179322"/>
              <a:gd name="connsiteX7" fmla="*/ 96217 w 3180445"/>
              <a:gd name="connsiteY7" fmla="*/ 2410712 h 3179322"/>
              <a:gd name="connsiteX8" fmla="*/ 864828 w 3180445"/>
              <a:gd name="connsiteY8" fmla="*/ 2410712 h 3179322"/>
              <a:gd name="connsiteX9" fmla="*/ 864828 w 3180445"/>
              <a:gd name="connsiteY9" fmla="*/ 2407880 h 3179322"/>
              <a:gd name="connsiteX10" fmla="*/ 867662 w 3180445"/>
              <a:gd name="connsiteY10" fmla="*/ 2407880 h 3179322"/>
              <a:gd name="connsiteX11" fmla="*/ 867662 w 3180445"/>
              <a:gd name="connsiteY11" fmla="*/ 1638154 h 3179322"/>
              <a:gd name="connsiteX12" fmla="*/ 1637391 w 3180445"/>
              <a:gd name="connsiteY12" fmla="*/ 1638154 h 3179322"/>
              <a:gd name="connsiteX13" fmla="*/ 1637391 w 3180445"/>
              <a:gd name="connsiteY13" fmla="*/ 1636271 h 3179322"/>
              <a:gd name="connsiteX14" fmla="*/ 1639271 w 3180445"/>
              <a:gd name="connsiteY14" fmla="*/ 1636271 h 3179322"/>
              <a:gd name="connsiteX15" fmla="*/ 1639271 w 3180445"/>
              <a:gd name="connsiteY15" fmla="*/ 867661 h 3179322"/>
              <a:gd name="connsiteX16" fmla="*/ 2407882 w 3180445"/>
              <a:gd name="connsiteY16" fmla="*/ 867661 h 3179322"/>
              <a:gd name="connsiteX17" fmla="*/ 2407883 w 3180445"/>
              <a:gd name="connsiteY17" fmla="*/ 864829 h 3179322"/>
              <a:gd name="connsiteX18" fmla="*/ 2410716 w 3180445"/>
              <a:gd name="connsiteY18" fmla="*/ 864829 h 3179322"/>
              <a:gd name="connsiteX19" fmla="*/ 2410716 w 3180445"/>
              <a:gd name="connsiteY19" fmla="*/ 95102 h 3179322"/>
              <a:gd name="connsiteX20" fmla="*/ 3180445 w 3180445"/>
              <a:gd name="connsiteY20" fmla="*/ 95102 h 3179322"/>
              <a:gd name="connsiteX21" fmla="*/ 3180445 w 3180445"/>
              <a:gd name="connsiteY21" fmla="*/ 1018 h 3179322"/>
              <a:gd name="connsiteX22" fmla="*/ 2410716 w 3180445"/>
              <a:gd name="connsiteY22" fmla="*/ 1018 h 3179322"/>
              <a:gd name="connsiteX23" fmla="*/ 2410716 w 3180445"/>
              <a:gd name="connsiteY23" fmla="*/ 1 h 3179322"/>
              <a:gd name="connsiteX24" fmla="*/ 2316632 w 3180445"/>
              <a:gd name="connsiteY24" fmla="*/ 0 h 3179322"/>
              <a:gd name="connsiteX25" fmla="*/ 2316633 w 3180445"/>
              <a:gd name="connsiteY25" fmla="*/ 1018 h 3179322"/>
              <a:gd name="connsiteX26" fmla="*/ 2315617 w 3180445"/>
              <a:gd name="connsiteY26" fmla="*/ 1018 h 3179322"/>
              <a:gd name="connsiteX27" fmla="*/ 2315617 w 3180445"/>
              <a:gd name="connsiteY27" fmla="*/ 95102 h 3179322"/>
              <a:gd name="connsiteX28" fmla="*/ 2316632 w 3180445"/>
              <a:gd name="connsiteY28" fmla="*/ 95102 h 3179322"/>
              <a:gd name="connsiteX29" fmla="*/ 2316632 w 3180445"/>
              <a:gd name="connsiteY29" fmla="*/ 773577 h 3179322"/>
              <a:gd name="connsiteX30" fmla="*/ 1639271 w 3180445"/>
              <a:gd name="connsiteY30" fmla="*/ 773577 h 3179322"/>
              <a:gd name="connsiteX31" fmla="*/ 1639271 w 3180445"/>
              <a:gd name="connsiteY31" fmla="*/ 771443 h 3179322"/>
              <a:gd name="connsiteX32" fmla="*/ 1545187 w 3180445"/>
              <a:gd name="connsiteY32" fmla="*/ 771443 h 3179322"/>
              <a:gd name="connsiteX33" fmla="*/ 1545187 w 3180445"/>
              <a:gd name="connsiteY33" fmla="*/ 773577 h 3179322"/>
              <a:gd name="connsiteX34" fmla="*/ 1543054 w 3180445"/>
              <a:gd name="connsiteY34" fmla="*/ 773577 h 3179322"/>
              <a:gd name="connsiteX35" fmla="*/ 1543054 w 3180445"/>
              <a:gd name="connsiteY35" fmla="*/ 867661 h 3179322"/>
              <a:gd name="connsiteX36" fmla="*/ 1545187 w 3180445"/>
              <a:gd name="connsiteY36" fmla="*/ 867661 h 3179322"/>
              <a:gd name="connsiteX37" fmla="*/ 1545187 w 3180445"/>
              <a:gd name="connsiteY37" fmla="*/ 1544069 h 3179322"/>
              <a:gd name="connsiteX38" fmla="*/ 867662 w 3180445"/>
              <a:gd name="connsiteY38" fmla="*/ 1544069 h 3179322"/>
              <a:gd name="connsiteX39" fmla="*/ 867662 w 3180445"/>
              <a:gd name="connsiteY39" fmla="*/ 1543052 h 3179322"/>
              <a:gd name="connsiteX40" fmla="*/ 773578 w 3180445"/>
              <a:gd name="connsiteY40" fmla="*/ 1543052 h 3179322"/>
              <a:gd name="connsiteX41" fmla="*/ 773578 w 3180445"/>
              <a:gd name="connsiteY41" fmla="*/ 1544069 h 3179322"/>
              <a:gd name="connsiteX42" fmla="*/ 772563 w 3180445"/>
              <a:gd name="connsiteY42" fmla="*/ 1544069 h 3179322"/>
              <a:gd name="connsiteX43" fmla="*/ 772563 w 3180445"/>
              <a:gd name="connsiteY43" fmla="*/ 1638154 h 3179322"/>
              <a:gd name="connsiteX44" fmla="*/ 773578 w 3180445"/>
              <a:gd name="connsiteY44" fmla="*/ 1638154 h 3179322"/>
              <a:gd name="connsiteX45" fmla="*/ 773578 w 3180445"/>
              <a:gd name="connsiteY45" fmla="*/ 2316628 h 3179322"/>
              <a:gd name="connsiteX46" fmla="*/ 96217 w 3180445"/>
              <a:gd name="connsiteY46" fmla="*/ 2316628 h 3179322"/>
              <a:gd name="connsiteX47" fmla="*/ 96217 w 3180445"/>
              <a:gd name="connsiteY47" fmla="*/ 2314494 h 317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80445" h="3179322">
                <a:moveTo>
                  <a:pt x="2133" y="2314494"/>
                </a:moveTo>
                <a:lnTo>
                  <a:pt x="2133" y="2316628"/>
                </a:lnTo>
                <a:lnTo>
                  <a:pt x="0" y="2316628"/>
                </a:lnTo>
                <a:lnTo>
                  <a:pt x="0" y="2410712"/>
                </a:lnTo>
                <a:lnTo>
                  <a:pt x="2133" y="2410712"/>
                </a:lnTo>
                <a:lnTo>
                  <a:pt x="2133" y="3179322"/>
                </a:lnTo>
                <a:lnTo>
                  <a:pt x="96217" y="3179322"/>
                </a:lnTo>
                <a:lnTo>
                  <a:pt x="96217" y="2410712"/>
                </a:lnTo>
                <a:lnTo>
                  <a:pt x="864828" y="2410712"/>
                </a:lnTo>
                <a:lnTo>
                  <a:pt x="864828" y="2407880"/>
                </a:lnTo>
                <a:lnTo>
                  <a:pt x="867662" y="2407880"/>
                </a:lnTo>
                <a:lnTo>
                  <a:pt x="867662" y="1638154"/>
                </a:lnTo>
                <a:lnTo>
                  <a:pt x="1637391" y="1638154"/>
                </a:lnTo>
                <a:lnTo>
                  <a:pt x="1637391" y="1636271"/>
                </a:lnTo>
                <a:lnTo>
                  <a:pt x="1639271" y="1636271"/>
                </a:lnTo>
                <a:lnTo>
                  <a:pt x="1639271" y="867661"/>
                </a:lnTo>
                <a:lnTo>
                  <a:pt x="2407882" y="867661"/>
                </a:lnTo>
                <a:lnTo>
                  <a:pt x="2407883" y="864829"/>
                </a:lnTo>
                <a:lnTo>
                  <a:pt x="2410716" y="864829"/>
                </a:lnTo>
                <a:lnTo>
                  <a:pt x="2410716" y="95102"/>
                </a:lnTo>
                <a:lnTo>
                  <a:pt x="3180445" y="95102"/>
                </a:lnTo>
                <a:lnTo>
                  <a:pt x="3180445" y="1018"/>
                </a:lnTo>
                <a:lnTo>
                  <a:pt x="2410716" y="1018"/>
                </a:lnTo>
                <a:lnTo>
                  <a:pt x="2410716" y="1"/>
                </a:lnTo>
                <a:lnTo>
                  <a:pt x="2316632" y="0"/>
                </a:lnTo>
                <a:lnTo>
                  <a:pt x="2316633" y="1018"/>
                </a:lnTo>
                <a:lnTo>
                  <a:pt x="2315617" y="1018"/>
                </a:lnTo>
                <a:lnTo>
                  <a:pt x="2315617" y="95102"/>
                </a:lnTo>
                <a:lnTo>
                  <a:pt x="2316632" y="95102"/>
                </a:lnTo>
                <a:lnTo>
                  <a:pt x="2316632" y="773577"/>
                </a:lnTo>
                <a:lnTo>
                  <a:pt x="1639271" y="773577"/>
                </a:lnTo>
                <a:lnTo>
                  <a:pt x="1639271" y="771443"/>
                </a:lnTo>
                <a:lnTo>
                  <a:pt x="1545187" y="771443"/>
                </a:lnTo>
                <a:lnTo>
                  <a:pt x="1545187" y="773577"/>
                </a:lnTo>
                <a:lnTo>
                  <a:pt x="1543054" y="773577"/>
                </a:lnTo>
                <a:lnTo>
                  <a:pt x="1543054" y="867661"/>
                </a:lnTo>
                <a:lnTo>
                  <a:pt x="1545187" y="867661"/>
                </a:lnTo>
                <a:lnTo>
                  <a:pt x="1545187" y="1544069"/>
                </a:lnTo>
                <a:lnTo>
                  <a:pt x="867662" y="1544069"/>
                </a:lnTo>
                <a:lnTo>
                  <a:pt x="867662" y="1543052"/>
                </a:lnTo>
                <a:lnTo>
                  <a:pt x="773578" y="1543052"/>
                </a:lnTo>
                <a:lnTo>
                  <a:pt x="773578" y="1544069"/>
                </a:lnTo>
                <a:lnTo>
                  <a:pt x="772563" y="1544069"/>
                </a:lnTo>
                <a:lnTo>
                  <a:pt x="772563" y="1638154"/>
                </a:lnTo>
                <a:lnTo>
                  <a:pt x="773578" y="1638154"/>
                </a:lnTo>
                <a:lnTo>
                  <a:pt x="773578" y="2316628"/>
                </a:lnTo>
                <a:lnTo>
                  <a:pt x="96217" y="2316628"/>
                </a:lnTo>
                <a:lnTo>
                  <a:pt x="96217" y="2314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69886" y="4695798"/>
            <a:ext cx="7866742" cy="57932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form, by injected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humour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, or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randomised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words which don't look even slightly believable. 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19652" y="1682011"/>
            <a:ext cx="4474210" cy="375539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  <a:sym typeface="+mn-ea"/>
              </a:rPr>
              <a:t>（</a:t>
            </a:r>
            <a:r>
              <a:rPr lang="en-US" altLang="zh-CN" sz="3600" b="1" dirty="0">
                <a:solidFill>
                  <a:schemeClr val="bg1"/>
                </a:solidFill>
                <a:sym typeface="+mn-ea"/>
              </a:rPr>
              <a:t>3</a:t>
            </a:r>
            <a:r>
              <a:rPr lang="zh-CN" altLang="en-US" sz="3600" b="1" dirty="0">
                <a:solidFill>
                  <a:schemeClr val="bg1"/>
                </a:solidFill>
                <a:sym typeface="+mn-ea"/>
              </a:rPr>
              <a:t>）词云生成：</a:t>
            </a:r>
            <a:endParaRPr lang="zh-CN" altLang="en-US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bg1"/>
                </a:solidFill>
              </a:rPr>
              <a:t>在 </a:t>
            </a:r>
            <a:r>
              <a:rPr lang="en-US" altLang="zh-CN" b="1" dirty="0">
                <a:solidFill>
                  <a:schemeClr val="bg1"/>
                </a:solidFill>
              </a:rPr>
              <a:t>analyze </a:t>
            </a:r>
            <a:r>
              <a:rPr lang="zh-CN" altLang="en-US" b="1" dirty="0">
                <a:solidFill>
                  <a:schemeClr val="bg1"/>
                </a:solidFill>
              </a:rPr>
              <a:t>路由中，首先检查 </a:t>
            </a:r>
            <a:r>
              <a:rPr lang="en-US" altLang="zh-CN" b="1" dirty="0">
                <a:solidFill>
                  <a:schemeClr val="bg1"/>
                </a:solidFill>
              </a:rPr>
              <a:t>README </a:t>
            </a:r>
            <a:r>
              <a:rPr lang="zh-CN" altLang="en-US" b="1" dirty="0">
                <a:solidFill>
                  <a:schemeClr val="bg1"/>
                </a:solidFill>
              </a:rPr>
              <a:t>内容是否存在且非空。若有内容，则使用 </a:t>
            </a:r>
            <a:r>
              <a:rPr lang="en-US" altLang="zh-CN" b="1" dirty="0" err="1">
                <a:solidFill>
                  <a:schemeClr val="bg1"/>
                </a:solidFill>
              </a:rPr>
              <a:t>WordCloud</a:t>
            </a:r>
            <a:r>
              <a:rPr lang="en-US" altLang="zh-CN" b="1" dirty="0">
                <a:solidFill>
                  <a:schemeClr val="bg1"/>
                </a:solidFill>
              </a:rPr>
              <a:t> </a:t>
            </a:r>
            <a:r>
              <a:rPr lang="zh-CN" altLang="en-US" b="1" dirty="0">
                <a:solidFill>
                  <a:schemeClr val="bg1"/>
                </a:solidFill>
              </a:rPr>
              <a:t>库生成词云图。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bg1"/>
                </a:solidFill>
              </a:rPr>
              <a:t>词云图保存为 </a:t>
            </a:r>
            <a:r>
              <a:rPr lang="en-US" altLang="zh-CN" b="1" dirty="0">
                <a:solidFill>
                  <a:schemeClr val="bg1"/>
                </a:solidFill>
              </a:rPr>
              <a:t>PNG </a:t>
            </a:r>
            <a:r>
              <a:rPr lang="zh-CN" altLang="en-US" b="1" dirty="0">
                <a:solidFill>
                  <a:schemeClr val="bg1"/>
                </a:solidFill>
              </a:rPr>
              <a:t>文件，并指定存放路径：</a:t>
            </a:r>
            <a:r>
              <a:rPr lang="en-US" altLang="zh-CN" b="1" dirty="0">
                <a:solidFill>
                  <a:schemeClr val="bg1"/>
                </a:solidFill>
              </a:rPr>
              <a:t>static/</a:t>
            </a:r>
            <a:r>
              <a:rPr lang="en-US" altLang="zh-CN" b="1" dirty="0" err="1">
                <a:solidFill>
                  <a:schemeClr val="bg1"/>
                </a:solidFill>
              </a:rPr>
              <a:t>wordclouds</a:t>
            </a:r>
            <a:r>
              <a:rPr lang="en-US" altLang="zh-CN" b="1" dirty="0">
                <a:solidFill>
                  <a:schemeClr val="bg1"/>
                </a:solidFill>
              </a:rPr>
              <a:t>/{repo_name}.png</a:t>
            </a:r>
            <a:r>
              <a:rPr lang="zh-CN" altLang="en-US" b="1" dirty="0">
                <a:solidFill>
                  <a:schemeClr val="bg1"/>
                </a:solidFill>
              </a:rPr>
              <a:t>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F739DA0-8761-FC79-0E05-526B740BA7D3}"/>
              </a:ext>
            </a:extLst>
          </p:cNvPr>
          <p:cNvSpPr txBox="1"/>
          <p:nvPr/>
        </p:nvSpPr>
        <p:spPr>
          <a:xfrm>
            <a:off x="7619017" y="5094681"/>
            <a:ext cx="2995125" cy="457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来自</a:t>
            </a:r>
            <a:r>
              <a:rPr lang="en-US" altLang="zh-CN" dirty="0" err="1">
                <a:solidFill>
                  <a:schemeClr val="bg1"/>
                </a:solidFill>
              </a:rPr>
              <a:t>wordcloud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3FF6C4D-EAFC-56B7-5E53-B2B5937B1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849" y="1752867"/>
            <a:ext cx="6372808" cy="318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11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5400000">
            <a:off x="2616200" y="-2717799"/>
            <a:ext cx="6959601" cy="12192003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 rot="18900000" flipH="1">
            <a:off x="5874700" y="4161668"/>
            <a:ext cx="442598" cy="442441"/>
          </a:xfrm>
          <a:custGeom>
            <a:avLst/>
            <a:gdLst>
              <a:gd name="connsiteX0" fmla="*/ 2133 w 3180445"/>
              <a:gd name="connsiteY0" fmla="*/ 2314494 h 3179322"/>
              <a:gd name="connsiteX1" fmla="*/ 2133 w 3180445"/>
              <a:gd name="connsiteY1" fmla="*/ 2316628 h 3179322"/>
              <a:gd name="connsiteX2" fmla="*/ 0 w 3180445"/>
              <a:gd name="connsiteY2" fmla="*/ 2316628 h 3179322"/>
              <a:gd name="connsiteX3" fmla="*/ 0 w 3180445"/>
              <a:gd name="connsiteY3" fmla="*/ 2410712 h 3179322"/>
              <a:gd name="connsiteX4" fmla="*/ 2133 w 3180445"/>
              <a:gd name="connsiteY4" fmla="*/ 2410712 h 3179322"/>
              <a:gd name="connsiteX5" fmla="*/ 2133 w 3180445"/>
              <a:gd name="connsiteY5" fmla="*/ 3179322 h 3179322"/>
              <a:gd name="connsiteX6" fmla="*/ 96217 w 3180445"/>
              <a:gd name="connsiteY6" fmla="*/ 3179322 h 3179322"/>
              <a:gd name="connsiteX7" fmla="*/ 96217 w 3180445"/>
              <a:gd name="connsiteY7" fmla="*/ 2410712 h 3179322"/>
              <a:gd name="connsiteX8" fmla="*/ 864828 w 3180445"/>
              <a:gd name="connsiteY8" fmla="*/ 2410712 h 3179322"/>
              <a:gd name="connsiteX9" fmla="*/ 864828 w 3180445"/>
              <a:gd name="connsiteY9" fmla="*/ 2407880 h 3179322"/>
              <a:gd name="connsiteX10" fmla="*/ 867662 w 3180445"/>
              <a:gd name="connsiteY10" fmla="*/ 2407880 h 3179322"/>
              <a:gd name="connsiteX11" fmla="*/ 867662 w 3180445"/>
              <a:gd name="connsiteY11" fmla="*/ 1638154 h 3179322"/>
              <a:gd name="connsiteX12" fmla="*/ 1637391 w 3180445"/>
              <a:gd name="connsiteY12" fmla="*/ 1638154 h 3179322"/>
              <a:gd name="connsiteX13" fmla="*/ 1637391 w 3180445"/>
              <a:gd name="connsiteY13" fmla="*/ 1636271 h 3179322"/>
              <a:gd name="connsiteX14" fmla="*/ 1639271 w 3180445"/>
              <a:gd name="connsiteY14" fmla="*/ 1636271 h 3179322"/>
              <a:gd name="connsiteX15" fmla="*/ 1639271 w 3180445"/>
              <a:gd name="connsiteY15" fmla="*/ 867661 h 3179322"/>
              <a:gd name="connsiteX16" fmla="*/ 2407882 w 3180445"/>
              <a:gd name="connsiteY16" fmla="*/ 867661 h 3179322"/>
              <a:gd name="connsiteX17" fmla="*/ 2407883 w 3180445"/>
              <a:gd name="connsiteY17" fmla="*/ 864829 h 3179322"/>
              <a:gd name="connsiteX18" fmla="*/ 2410716 w 3180445"/>
              <a:gd name="connsiteY18" fmla="*/ 864829 h 3179322"/>
              <a:gd name="connsiteX19" fmla="*/ 2410716 w 3180445"/>
              <a:gd name="connsiteY19" fmla="*/ 95102 h 3179322"/>
              <a:gd name="connsiteX20" fmla="*/ 3180445 w 3180445"/>
              <a:gd name="connsiteY20" fmla="*/ 95102 h 3179322"/>
              <a:gd name="connsiteX21" fmla="*/ 3180445 w 3180445"/>
              <a:gd name="connsiteY21" fmla="*/ 1018 h 3179322"/>
              <a:gd name="connsiteX22" fmla="*/ 2410716 w 3180445"/>
              <a:gd name="connsiteY22" fmla="*/ 1018 h 3179322"/>
              <a:gd name="connsiteX23" fmla="*/ 2410716 w 3180445"/>
              <a:gd name="connsiteY23" fmla="*/ 1 h 3179322"/>
              <a:gd name="connsiteX24" fmla="*/ 2316632 w 3180445"/>
              <a:gd name="connsiteY24" fmla="*/ 0 h 3179322"/>
              <a:gd name="connsiteX25" fmla="*/ 2316633 w 3180445"/>
              <a:gd name="connsiteY25" fmla="*/ 1018 h 3179322"/>
              <a:gd name="connsiteX26" fmla="*/ 2315617 w 3180445"/>
              <a:gd name="connsiteY26" fmla="*/ 1018 h 3179322"/>
              <a:gd name="connsiteX27" fmla="*/ 2315617 w 3180445"/>
              <a:gd name="connsiteY27" fmla="*/ 95102 h 3179322"/>
              <a:gd name="connsiteX28" fmla="*/ 2316632 w 3180445"/>
              <a:gd name="connsiteY28" fmla="*/ 95102 h 3179322"/>
              <a:gd name="connsiteX29" fmla="*/ 2316632 w 3180445"/>
              <a:gd name="connsiteY29" fmla="*/ 773577 h 3179322"/>
              <a:gd name="connsiteX30" fmla="*/ 1639271 w 3180445"/>
              <a:gd name="connsiteY30" fmla="*/ 773577 h 3179322"/>
              <a:gd name="connsiteX31" fmla="*/ 1639271 w 3180445"/>
              <a:gd name="connsiteY31" fmla="*/ 771443 h 3179322"/>
              <a:gd name="connsiteX32" fmla="*/ 1545187 w 3180445"/>
              <a:gd name="connsiteY32" fmla="*/ 771443 h 3179322"/>
              <a:gd name="connsiteX33" fmla="*/ 1545187 w 3180445"/>
              <a:gd name="connsiteY33" fmla="*/ 773577 h 3179322"/>
              <a:gd name="connsiteX34" fmla="*/ 1543054 w 3180445"/>
              <a:gd name="connsiteY34" fmla="*/ 773577 h 3179322"/>
              <a:gd name="connsiteX35" fmla="*/ 1543054 w 3180445"/>
              <a:gd name="connsiteY35" fmla="*/ 867661 h 3179322"/>
              <a:gd name="connsiteX36" fmla="*/ 1545187 w 3180445"/>
              <a:gd name="connsiteY36" fmla="*/ 867661 h 3179322"/>
              <a:gd name="connsiteX37" fmla="*/ 1545187 w 3180445"/>
              <a:gd name="connsiteY37" fmla="*/ 1544069 h 3179322"/>
              <a:gd name="connsiteX38" fmla="*/ 867662 w 3180445"/>
              <a:gd name="connsiteY38" fmla="*/ 1544069 h 3179322"/>
              <a:gd name="connsiteX39" fmla="*/ 867662 w 3180445"/>
              <a:gd name="connsiteY39" fmla="*/ 1543052 h 3179322"/>
              <a:gd name="connsiteX40" fmla="*/ 773578 w 3180445"/>
              <a:gd name="connsiteY40" fmla="*/ 1543052 h 3179322"/>
              <a:gd name="connsiteX41" fmla="*/ 773578 w 3180445"/>
              <a:gd name="connsiteY41" fmla="*/ 1544069 h 3179322"/>
              <a:gd name="connsiteX42" fmla="*/ 772563 w 3180445"/>
              <a:gd name="connsiteY42" fmla="*/ 1544069 h 3179322"/>
              <a:gd name="connsiteX43" fmla="*/ 772563 w 3180445"/>
              <a:gd name="connsiteY43" fmla="*/ 1638154 h 3179322"/>
              <a:gd name="connsiteX44" fmla="*/ 773578 w 3180445"/>
              <a:gd name="connsiteY44" fmla="*/ 1638154 h 3179322"/>
              <a:gd name="connsiteX45" fmla="*/ 773578 w 3180445"/>
              <a:gd name="connsiteY45" fmla="*/ 2316628 h 3179322"/>
              <a:gd name="connsiteX46" fmla="*/ 96217 w 3180445"/>
              <a:gd name="connsiteY46" fmla="*/ 2316628 h 3179322"/>
              <a:gd name="connsiteX47" fmla="*/ 96217 w 3180445"/>
              <a:gd name="connsiteY47" fmla="*/ 2314494 h 317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80445" h="3179322">
                <a:moveTo>
                  <a:pt x="2133" y="2314494"/>
                </a:moveTo>
                <a:lnTo>
                  <a:pt x="2133" y="2316628"/>
                </a:lnTo>
                <a:lnTo>
                  <a:pt x="0" y="2316628"/>
                </a:lnTo>
                <a:lnTo>
                  <a:pt x="0" y="2410712"/>
                </a:lnTo>
                <a:lnTo>
                  <a:pt x="2133" y="2410712"/>
                </a:lnTo>
                <a:lnTo>
                  <a:pt x="2133" y="3179322"/>
                </a:lnTo>
                <a:lnTo>
                  <a:pt x="96217" y="3179322"/>
                </a:lnTo>
                <a:lnTo>
                  <a:pt x="96217" y="2410712"/>
                </a:lnTo>
                <a:lnTo>
                  <a:pt x="864828" y="2410712"/>
                </a:lnTo>
                <a:lnTo>
                  <a:pt x="864828" y="2407880"/>
                </a:lnTo>
                <a:lnTo>
                  <a:pt x="867662" y="2407880"/>
                </a:lnTo>
                <a:lnTo>
                  <a:pt x="867662" y="1638154"/>
                </a:lnTo>
                <a:lnTo>
                  <a:pt x="1637391" y="1638154"/>
                </a:lnTo>
                <a:lnTo>
                  <a:pt x="1637391" y="1636271"/>
                </a:lnTo>
                <a:lnTo>
                  <a:pt x="1639271" y="1636271"/>
                </a:lnTo>
                <a:lnTo>
                  <a:pt x="1639271" y="867661"/>
                </a:lnTo>
                <a:lnTo>
                  <a:pt x="2407882" y="867661"/>
                </a:lnTo>
                <a:lnTo>
                  <a:pt x="2407883" y="864829"/>
                </a:lnTo>
                <a:lnTo>
                  <a:pt x="2410716" y="864829"/>
                </a:lnTo>
                <a:lnTo>
                  <a:pt x="2410716" y="95102"/>
                </a:lnTo>
                <a:lnTo>
                  <a:pt x="3180445" y="95102"/>
                </a:lnTo>
                <a:lnTo>
                  <a:pt x="3180445" y="1018"/>
                </a:lnTo>
                <a:lnTo>
                  <a:pt x="2410716" y="1018"/>
                </a:lnTo>
                <a:lnTo>
                  <a:pt x="2410716" y="1"/>
                </a:lnTo>
                <a:lnTo>
                  <a:pt x="2316632" y="0"/>
                </a:lnTo>
                <a:lnTo>
                  <a:pt x="2316633" y="1018"/>
                </a:lnTo>
                <a:lnTo>
                  <a:pt x="2315617" y="1018"/>
                </a:lnTo>
                <a:lnTo>
                  <a:pt x="2315617" y="95102"/>
                </a:lnTo>
                <a:lnTo>
                  <a:pt x="2316632" y="95102"/>
                </a:lnTo>
                <a:lnTo>
                  <a:pt x="2316632" y="773577"/>
                </a:lnTo>
                <a:lnTo>
                  <a:pt x="1639271" y="773577"/>
                </a:lnTo>
                <a:lnTo>
                  <a:pt x="1639271" y="771443"/>
                </a:lnTo>
                <a:lnTo>
                  <a:pt x="1545187" y="771443"/>
                </a:lnTo>
                <a:lnTo>
                  <a:pt x="1545187" y="773577"/>
                </a:lnTo>
                <a:lnTo>
                  <a:pt x="1543054" y="773577"/>
                </a:lnTo>
                <a:lnTo>
                  <a:pt x="1543054" y="867661"/>
                </a:lnTo>
                <a:lnTo>
                  <a:pt x="1545187" y="867661"/>
                </a:lnTo>
                <a:lnTo>
                  <a:pt x="1545187" y="1544069"/>
                </a:lnTo>
                <a:lnTo>
                  <a:pt x="867662" y="1544069"/>
                </a:lnTo>
                <a:lnTo>
                  <a:pt x="867662" y="1543052"/>
                </a:lnTo>
                <a:lnTo>
                  <a:pt x="773578" y="1543052"/>
                </a:lnTo>
                <a:lnTo>
                  <a:pt x="773578" y="1544069"/>
                </a:lnTo>
                <a:lnTo>
                  <a:pt x="772563" y="1544069"/>
                </a:lnTo>
                <a:lnTo>
                  <a:pt x="772563" y="1638154"/>
                </a:lnTo>
                <a:lnTo>
                  <a:pt x="773578" y="1638154"/>
                </a:lnTo>
                <a:lnTo>
                  <a:pt x="773578" y="2316628"/>
                </a:lnTo>
                <a:lnTo>
                  <a:pt x="96217" y="2316628"/>
                </a:lnTo>
                <a:lnTo>
                  <a:pt x="96217" y="2314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69886" y="4695798"/>
            <a:ext cx="7866742" cy="57932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form, by injected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humour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, or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randomised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words which don't look even slightly believable. 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79166" y="284507"/>
            <a:ext cx="9784508" cy="264530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  <a:sym typeface="+mn-ea"/>
              </a:rPr>
              <a:t>（</a:t>
            </a:r>
            <a:r>
              <a:rPr lang="en-US" altLang="zh-CN" sz="3600" b="1" dirty="0">
                <a:solidFill>
                  <a:schemeClr val="bg1"/>
                </a:solidFill>
                <a:sym typeface="+mn-ea"/>
              </a:rPr>
              <a:t>4</a:t>
            </a:r>
            <a:r>
              <a:rPr lang="zh-CN" altLang="en-US" sz="3600" b="1" dirty="0">
                <a:solidFill>
                  <a:schemeClr val="bg1"/>
                </a:solidFill>
                <a:sym typeface="+mn-ea"/>
              </a:rPr>
              <a:t>）</a:t>
            </a:r>
            <a:r>
              <a:rPr lang="en-US" altLang="zh-CN" sz="3600" b="1" dirty="0">
                <a:solidFill>
                  <a:schemeClr val="bg1"/>
                </a:solidFill>
                <a:sym typeface="+mn-ea"/>
              </a:rPr>
              <a:t>GPT-2 </a:t>
            </a:r>
            <a:r>
              <a:rPr lang="zh-CN" altLang="en-US" sz="3600" b="1" dirty="0">
                <a:solidFill>
                  <a:schemeClr val="bg1"/>
                </a:solidFill>
                <a:sym typeface="+mn-ea"/>
              </a:rPr>
              <a:t>模型生成分析报告：</a:t>
            </a:r>
            <a:endParaRPr lang="zh-CN" altLang="en-US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bg1"/>
                </a:solidFill>
              </a:rPr>
              <a:t>使用 </a:t>
            </a:r>
            <a:r>
              <a:rPr lang="en-US" altLang="zh-CN" b="1" dirty="0">
                <a:solidFill>
                  <a:schemeClr val="bg1"/>
                </a:solidFill>
              </a:rPr>
              <a:t>transformers </a:t>
            </a:r>
            <a:r>
              <a:rPr lang="zh-CN" altLang="en-US" b="1" dirty="0">
                <a:solidFill>
                  <a:schemeClr val="bg1"/>
                </a:solidFill>
              </a:rPr>
              <a:t>库加载一个 </a:t>
            </a:r>
            <a:r>
              <a:rPr lang="en-US" altLang="zh-CN" b="1" dirty="0">
                <a:solidFill>
                  <a:schemeClr val="bg1"/>
                </a:solidFill>
              </a:rPr>
              <a:t>GPT-2 </a:t>
            </a:r>
            <a:r>
              <a:rPr lang="zh-CN" altLang="en-US" b="1" dirty="0">
                <a:solidFill>
                  <a:schemeClr val="bg1"/>
                </a:solidFill>
              </a:rPr>
              <a:t>模型，用于根据仓库的 </a:t>
            </a:r>
            <a:r>
              <a:rPr lang="en-US" altLang="zh-CN" b="1" dirty="0">
                <a:solidFill>
                  <a:schemeClr val="bg1"/>
                </a:solidFill>
              </a:rPr>
              <a:t>README </a:t>
            </a:r>
            <a:r>
              <a:rPr lang="zh-CN" altLang="en-US" b="1" dirty="0">
                <a:solidFill>
                  <a:schemeClr val="bg1"/>
                </a:solidFill>
              </a:rPr>
              <a:t>内容及评分数据生成优化建议和分析报告。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bg1"/>
                </a:solidFill>
              </a:rPr>
              <a:t>通过构建一个 </a:t>
            </a:r>
            <a:r>
              <a:rPr lang="en-US" altLang="zh-CN" b="1" dirty="0">
                <a:solidFill>
                  <a:schemeClr val="bg1"/>
                </a:solidFill>
              </a:rPr>
              <a:t>prompt</a:t>
            </a:r>
            <a:r>
              <a:rPr lang="zh-CN" altLang="en-US" b="1" dirty="0">
                <a:solidFill>
                  <a:schemeClr val="bg1"/>
                </a:solidFill>
              </a:rPr>
              <a:t>（提示文本）将项目的 </a:t>
            </a:r>
            <a:r>
              <a:rPr lang="en-US" altLang="zh-CN" b="1" dirty="0">
                <a:solidFill>
                  <a:schemeClr val="bg1"/>
                </a:solidFill>
              </a:rPr>
              <a:t>README </a:t>
            </a:r>
            <a:r>
              <a:rPr lang="zh-CN" altLang="en-US" b="1" dirty="0">
                <a:solidFill>
                  <a:schemeClr val="bg1"/>
                </a:solidFill>
              </a:rPr>
              <a:t>内容和评分信息传给模型。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bg1"/>
                </a:solidFill>
              </a:rPr>
              <a:t>模型返回生成的分析报告，包含可能的低人气原因、优化建议、</a:t>
            </a:r>
            <a:r>
              <a:rPr lang="en-US" altLang="zh-CN" b="1" dirty="0">
                <a:solidFill>
                  <a:schemeClr val="bg1"/>
                </a:solidFill>
              </a:rPr>
              <a:t>README </a:t>
            </a:r>
            <a:r>
              <a:rPr lang="zh-CN" altLang="en-US" b="1" dirty="0">
                <a:solidFill>
                  <a:schemeClr val="bg1"/>
                </a:solidFill>
              </a:rPr>
              <a:t>改进建议等。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F739DA0-8761-FC79-0E05-526B740BA7D3}"/>
              </a:ext>
            </a:extLst>
          </p:cNvPr>
          <p:cNvSpPr txBox="1"/>
          <p:nvPr/>
        </p:nvSpPr>
        <p:spPr>
          <a:xfrm>
            <a:off x="4260386" y="6280227"/>
            <a:ext cx="3045407" cy="457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来自前期测试的生成文本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9E6350-29A3-0D6B-63DA-820085E5B9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57" y="3889621"/>
            <a:ext cx="4641227" cy="23125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DD81864-F680-1BCC-76FB-5785861E6C3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276" y="3123273"/>
            <a:ext cx="4827630" cy="118299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D0D29D7-7C23-BC4B-79E4-B56CB53C36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344" y="4494672"/>
            <a:ext cx="5505936" cy="195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0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5400000">
            <a:off x="2616200" y="-2717799"/>
            <a:ext cx="6959601" cy="12192003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 rot="18900000" flipH="1">
            <a:off x="5874700" y="4161668"/>
            <a:ext cx="442598" cy="442441"/>
          </a:xfrm>
          <a:custGeom>
            <a:avLst/>
            <a:gdLst>
              <a:gd name="connsiteX0" fmla="*/ 2133 w 3180445"/>
              <a:gd name="connsiteY0" fmla="*/ 2314494 h 3179322"/>
              <a:gd name="connsiteX1" fmla="*/ 2133 w 3180445"/>
              <a:gd name="connsiteY1" fmla="*/ 2316628 h 3179322"/>
              <a:gd name="connsiteX2" fmla="*/ 0 w 3180445"/>
              <a:gd name="connsiteY2" fmla="*/ 2316628 h 3179322"/>
              <a:gd name="connsiteX3" fmla="*/ 0 w 3180445"/>
              <a:gd name="connsiteY3" fmla="*/ 2410712 h 3179322"/>
              <a:gd name="connsiteX4" fmla="*/ 2133 w 3180445"/>
              <a:gd name="connsiteY4" fmla="*/ 2410712 h 3179322"/>
              <a:gd name="connsiteX5" fmla="*/ 2133 w 3180445"/>
              <a:gd name="connsiteY5" fmla="*/ 3179322 h 3179322"/>
              <a:gd name="connsiteX6" fmla="*/ 96217 w 3180445"/>
              <a:gd name="connsiteY6" fmla="*/ 3179322 h 3179322"/>
              <a:gd name="connsiteX7" fmla="*/ 96217 w 3180445"/>
              <a:gd name="connsiteY7" fmla="*/ 2410712 h 3179322"/>
              <a:gd name="connsiteX8" fmla="*/ 864828 w 3180445"/>
              <a:gd name="connsiteY8" fmla="*/ 2410712 h 3179322"/>
              <a:gd name="connsiteX9" fmla="*/ 864828 w 3180445"/>
              <a:gd name="connsiteY9" fmla="*/ 2407880 h 3179322"/>
              <a:gd name="connsiteX10" fmla="*/ 867662 w 3180445"/>
              <a:gd name="connsiteY10" fmla="*/ 2407880 h 3179322"/>
              <a:gd name="connsiteX11" fmla="*/ 867662 w 3180445"/>
              <a:gd name="connsiteY11" fmla="*/ 1638154 h 3179322"/>
              <a:gd name="connsiteX12" fmla="*/ 1637391 w 3180445"/>
              <a:gd name="connsiteY12" fmla="*/ 1638154 h 3179322"/>
              <a:gd name="connsiteX13" fmla="*/ 1637391 w 3180445"/>
              <a:gd name="connsiteY13" fmla="*/ 1636271 h 3179322"/>
              <a:gd name="connsiteX14" fmla="*/ 1639271 w 3180445"/>
              <a:gd name="connsiteY14" fmla="*/ 1636271 h 3179322"/>
              <a:gd name="connsiteX15" fmla="*/ 1639271 w 3180445"/>
              <a:gd name="connsiteY15" fmla="*/ 867661 h 3179322"/>
              <a:gd name="connsiteX16" fmla="*/ 2407882 w 3180445"/>
              <a:gd name="connsiteY16" fmla="*/ 867661 h 3179322"/>
              <a:gd name="connsiteX17" fmla="*/ 2407883 w 3180445"/>
              <a:gd name="connsiteY17" fmla="*/ 864829 h 3179322"/>
              <a:gd name="connsiteX18" fmla="*/ 2410716 w 3180445"/>
              <a:gd name="connsiteY18" fmla="*/ 864829 h 3179322"/>
              <a:gd name="connsiteX19" fmla="*/ 2410716 w 3180445"/>
              <a:gd name="connsiteY19" fmla="*/ 95102 h 3179322"/>
              <a:gd name="connsiteX20" fmla="*/ 3180445 w 3180445"/>
              <a:gd name="connsiteY20" fmla="*/ 95102 h 3179322"/>
              <a:gd name="connsiteX21" fmla="*/ 3180445 w 3180445"/>
              <a:gd name="connsiteY21" fmla="*/ 1018 h 3179322"/>
              <a:gd name="connsiteX22" fmla="*/ 2410716 w 3180445"/>
              <a:gd name="connsiteY22" fmla="*/ 1018 h 3179322"/>
              <a:gd name="connsiteX23" fmla="*/ 2410716 w 3180445"/>
              <a:gd name="connsiteY23" fmla="*/ 1 h 3179322"/>
              <a:gd name="connsiteX24" fmla="*/ 2316632 w 3180445"/>
              <a:gd name="connsiteY24" fmla="*/ 0 h 3179322"/>
              <a:gd name="connsiteX25" fmla="*/ 2316633 w 3180445"/>
              <a:gd name="connsiteY25" fmla="*/ 1018 h 3179322"/>
              <a:gd name="connsiteX26" fmla="*/ 2315617 w 3180445"/>
              <a:gd name="connsiteY26" fmla="*/ 1018 h 3179322"/>
              <a:gd name="connsiteX27" fmla="*/ 2315617 w 3180445"/>
              <a:gd name="connsiteY27" fmla="*/ 95102 h 3179322"/>
              <a:gd name="connsiteX28" fmla="*/ 2316632 w 3180445"/>
              <a:gd name="connsiteY28" fmla="*/ 95102 h 3179322"/>
              <a:gd name="connsiteX29" fmla="*/ 2316632 w 3180445"/>
              <a:gd name="connsiteY29" fmla="*/ 773577 h 3179322"/>
              <a:gd name="connsiteX30" fmla="*/ 1639271 w 3180445"/>
              <a:gd name="connsiteY30" fmla="*/ 773577 h 3179322"/>
              <a:gd name="connsiteX31" fmla="*/ 1639271 w 3180445"/>
              <a:gd name="connsiteY31" fmla="*/ 771443 h 3179322"/>
              <a:gd name="connsiteX32" fmla="*/ 1545187 w 3180445"/>
              <a:gd name="connsiteY32" fmla="*/ 771443 h 3179322"/>
              <a:gd name="connsiteX33" fmla="*/ 1545187 w 3180445"/>
              <a:gd name="connsiteY33" fmla="*/ 773577 h 3179322"/>
              <a:gd name="connsiteX34" fmla="*/ 1543054 w 3180445"/>
              <a:gd name="connsiteY34" fmla="*/ 773577 h 3179322"/>
              <a:gd name="connsiteX35" fmla="*/ 1543054 w 3180445"/>
              <a:gd name="connsiteY35" fmla="*/ 867661 h 3179322"/>
              <a:gd name="connsiteX36" fmla="*/ 1545187 w 3180445"/>
              <a:gd name="connsiteY36" fmla="*/ 867661 h 3179322"/>
              <a:gd name="connsiteX37" fmla="*/ 1545187 w 3180445"/>
              <a:gd name="connsiteY37" fmla="*/ 1544069 h 3179322"/>
              <a:gd name="connsiteX38" fmla="*/ 867662 w 3180445"/>
              <a:gd name="connsiteY38" fmla="*/ 1544069 h 3179322"/>
              <a:gd name="connsiteX39" fmla="*/ 867662 w 3180445"/>
              <a:gd name="connsiteY39" fmla="*/ 1543052 h 3179322"/>
              <a:gd name="connsiteX40" fmla="*/ 773578 w 3180445"/>
              <a:gd name="connsiteY40" fmla="*/ 1543052 h 3179322"/>
              <a:gd name="connsiteX41" fmla="*/ 773578 w 3180445"/>
              <a:gd name="connsiteY41" fmla="*/ 1544069 h 3179322"/>
              <a:gd name="connsiteX42" fmla="*/ 772563 w 3180445"/>
              <a:gd name="connsiteY42" fmla="*/ 1544069 h 3179322"/>
              <a:gd name="connsiteX43" fmla="*/ 772563 w 3180445"/>
              <a:gd name="connsiteY43" fmla="*/ 1638154 h 3179322"/>
              <a:gd name="connsiteX44" fmla="*/ 773578 w 3180445"/>
              <a:gd name="connsiteY44" fmla="*/ 1638154 h 3179322"/>
              <a:gd name="connsiteX45" fmla="*/ 773578 w 3180445"/>
              <a:gd name="connsiteY45" fmla="*/ 2316628 h 3179322"/>
              <a:gd name="connsiteX46" fmla="*/ 96217 w 3180445"/>
              <a:gd name="connsiteY46" fmla="*/ 2316628 h 3179322"/>
              <a:gd name="connsiteX47" fmla="*/ 96217 w 3180445"/>
              <a:gd name="connsiteY47" fmla="*/ 2314494 h 317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80445" h="3179322">
                <a:moveTo>
                  <a:pt x="2133" y="2314494"/>
                </a:moveTo>
                <a:lnTo>
                  <a:pt x="2133" y="2316628"/>
                </a:lnTo>
                <a:lnTo>
                  <a:pt x="0" y="2316628"/>
                </a:lnTo>
                <a:lnTo>
                  <a:pt x="0" y="2410712"/>
                </a:lnTo>
                <a:lnTo>
                  <a:pt x="2133" y="2410712"/>
                </a:lnTo>
                <a:lnTo>
                  <a:pt x="2133" y="3179322"/>
                </a:lnTo>
                <a:lnTo>
                  <a:pt x="96217" y="3179322"/>
                </a:lnTo>
                <a:lnTo>
                  <a:pt x="96217" y="2410712"/>
                </a:lnTo>
                <a:lnTo>
                  <a:pt x="864828" y="2410712"/>
                </a:lnTo>
                <a:lnTo>
                  <a:pt x="864828" y="2407880"/>
                </a:lnTo>
                <a:lnTo>
                  <a:pt x="867662" y="2407880"/>
                </a:lnTo>
                <a:lnTo>
                  <a:pt x="867662" y="1638154"/>
                </a:lnTo>
                <a:lnTo>
                  <a:pt x="1637391" y="1638154"/>
                </a:lnTo>
                <a:lnTo>
                  <a:pt x="1637391" y="1636271"/>
                </a:lnTo>
                <a:lnTo>
                  <a:pt x="1639271" y="1636271"/>
                </a:lnTo>
                <a:lnTo>
                  <a:pt x="1639271" y="867661"/>
                </a:lnTo>
                <a:lnTo>
                  <a:pt x="2407882" y="867661"/>
                </a:lnTo>
                <a:lnTo>
                  <a:pt x="2407883" y="864829"/>
                </a:lnTo>
                <a:lnTo>
                  <a:pt x="2410716" y="864829"/>
                </a:lnTo>
                <a:lnTo>
                  <a:pt x="2410716" y="95102"/>
                </a:lnTo>
                <a:lnTo>
                  <a:pt x="3180445" y="95102"/>
                </a:lnTo>
                <a:lnTo>
                  <a:pt x="3180445" y="1018"/>
                </a:lnTo>
                <a:lnTo>
                  <a:pt x="2410716" y="1018"/>
                </a:lnTo>
                <a:lnTo>
                  <a:pt x="2410716" y="1"/>
                </a:lnTo>
                <a:lnTo>
                  <a:pt x="2316632" y="0"/>
                </a:lnTo>
                <a:lnTo>
                  <a:pt x="2316633" y="1018"/>
                </a:lnTo>
                <a:lnTo>
                  <a:pt x="2315617" y="1018"/>
                </a:lnTo>
                <a:lnTo>
                  <a:pt x="2315617" y="95102"/>
                </a:lnTo>
                <a:lnTo>
                  <a:pt x="2316632" y="95102"/>
                </a:lnTo>
                <a:lnTo>
                  <a:pt x="2316632" y="773577"/>
                </a:lnTo>
                <a:lnTo>
                  <a:pt x="1639271" y="773577"/>
                </a:lnTo>
                <a:lnTo>
                  <a:pt x="1639271" y="771443"/>
                </a:lnTo>
                <a:lnTo>
                  <a:pt x="1545187" y="771443"/>
                </a:lnTo>
                <a:lnTo>
                  <a:pt x="1545187" y="773577"/>
                </a:lnTo>
                <a:lnTo>
                  <a:pt x="1543054" y="773577"/>
                </a:lnTo>
                <a:lnTo>
                  <a:pt x="1543054" y="867661"/>
                </a:lnTo>
                <a:lnTo>
                  <a:pt x="1545187" y="867661"/>
                </a:lnTo>
                <a:lnTo>
                  <a:pt x="1545187" y="1544069"/>
                </a:lnTo>
                <a:lnTo>
                  <a:pt x="867662" y="1544069"/>
                </a:lnTo>
                <a:lnTo>
                  <a:pt x="867662" y="1543052"/>
                </a:lnTo>
                <a:lnTo>
                  <a:pt x="773578" y="1543052"/>
                </a:lnTo>
                <a:lnTo>
                  <a:pt x="773578" y="1544069"/>
                </a:lnTo>
                <a:lnTo>
                  <a:pt x="772563" y="1544069"/>
                </a:lnTo>
                <a:lnTo>
                  <a:pt x="772563" y="1638154"/>
                </a:lnTo>
                <a:lnTo>
                  <a:pt x="773578" y="1638154"/>
                </a:lnTo>
                <a:lnTo>
                  <a:pt x="773578" y="2316628"/>
                </a:lnTo>
                <a:lnTo>
                  <a:pt x="96217" y="2316628"/>
                </a:lnTo>
                <a:lnTo>
                  <a:pt x="96217" y="2314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69886" y="4695798"/>
            <a:ext cx="7866742" cy="57932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form, by injected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humour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, or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randomised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words which don't look even slightly believable. 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621587" y="583525"/>
            <a:ext cx="4492728" cy="5858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chemeClr val="bg1"/>
                </a:solidFill>
              </a:rPr>
              <a:t>5. </a:t>
            </a:r>
            <a:r>
              <a:rPr lang="zh-CN" altLang="en-US" sz="3600" b="1" dirty="0">
                <a:solidFill>
                  <a:schemeClr val="bg1"/>
                </a:solidFill>
              </a:rPr>
              <a:t>完成前端展示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使用 </a:t>
            </a:r>
            <a:r>
              <a:rPr lang="en-US" altLang="zh-CN" b="1" dirty="0">
                <a:solidFill>
                  <a:schemeClr val="bg1"/>
                </a:solidFill>
              </a:rPr>
              <a:t>Flask </a:t>
            </a:r>
            <a:r>
              <a:rPr lang="zh-CN" altLang="en-US" b="1" dirty="0">
                <a:solidFill>
                  <a:schemeClr val="bg1"/>
                </a:solidFill>
              </a:rPr>
              <a:t>的 </a:t>
            </a:r>
            <a:r>
              <a:rPr lang="en-US" altLang="zh-CN" b="1" dirty="0" err="1">
                <a:solidFill>
                  <a:schemeClr val="bg1"/>
                </a:solidFill>
              </a:rPr>
              <a:t>render_template</a:t>
            </a:r>
            <a:r>
              <a:rPr lang="en-US" altLang="zh-CN" b="1" dirty="0">
                <a:solidFill>
                  <a:schemeClr val="bg1"/>
                </a:solidFill>
              </a:rPr>
              <a:t> </a:t>
            </a:r>
            <a:r>
              <a:rPr lang="zh-CN" altLang="en-US" b="1" dirty="0">
                <a:solidFill>
                  <a:schemeClr val="bg1"/>
                </a:solidFill>
              </a:rPr>
              <a:t>函数将处理后的数据传递给前端模板 </a:t>
            </a:r>
            <a:r>
              <a:rPr lang="en-US" altLang="zh-CN" b="1" dirty="0">
                <a:solidFill>
                  <a:schemeClr val="bg1"/>
                </a:solidFill>
              </a:rPr>
              <a:t>(index.html </a:t>
            </a:r>
            <a:r>
              <a:rPr lang="zh-CN" altLang="en-US" b="1" dirty="0">
                <a:solidFill>
                  <a:schemeClr val="bg1"/>
                </a:solidFill>
              </a:rPr>
              <a:t>和 </a:t>
            </a:r>
            <a:r>
              <a:rPr lang="en-US" altLang="zh-CN" b="1" dirty="0">
                <a:solidFill>
                  <a:schemeClr val="bg1"/>
                </a:solidFill>
              </a:rPr>
              <a:t>result.html)</a:t>
            </a:r>
            <a:r>
              <a:rPr lang="zh-CN" altLang="en-US" b="1" dirty="0">
                <a:solidFill>
                  <a:schemeClr val="bg1"/>
                </a:solidFill>
              </a:rPr>
              <a:t>。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首页 </a:t>
            </a:r>
            <a:r>
              <a:rPr lang="en-US" altLang="zh-CN" b="1" dirty="0">
                <a:solidFill>
                  <a:schemeClr val="bg1"/>
                </a:solidFill>
              </a:rPr>
              <a:t>(index.html) </a:t>
            </a:r>
            <a:r>
              <a:rPr lang="zh-CN" altLang="en-US" b="1" dirty="0">
                <a:solidFill>
                  <a:schemeClr val="bg1"/>
                </a:solidFill>
              </a:rPr>
              <a:t>展示：分组展示前 </a:t>
            </a:r>
            <a:r>
              <a:rPr lang="en-US" altLang="zh-CN" b="1" dirty="0">
                <a:solidFill>
                  <a:schemeClr val="bg1"/>
                </a:solidFill>
              </a:rPr>
              <a:t>100 </a:t>
            </a:r>
            <a:r>
              <a:rPr lang="zh-CN" altLang="en-US" b="1" dirty="0">
                <a:solidFill>
                  <a:schemeClr val="bg1"/>
                </a:solidFill>
              </a:rPr>
              <a:t>个仓库的综合评分。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显示每个仓库的来源链接。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展示复杂性和创新性评分前 </a:t>
            </a:r>
            <a:r>
              <a:rPr lang="en-US" altLang="zh-CN" b="1" dirty="0">
                <a:solidFill>
                  <a:schemeClr val="bg1"/>
                </a:solidFill>
              </a:rPr>
              <a:t>10 </a:t>
            </a:r>
            <a:r>
              <a:rPr lang="zh-CN" altLang="en-US" b="1" dirty="0">
                <a:solidFill>
                  <a:schemeClr val="bg1"/>
                </a:solidFill>
              </a:rPr>
              <a:t>名。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结果页面 </a:t>
            </a:r>
            <a:r>
              <a:rPr lang="en-US" altLang="zh-CN" b="1" dirty="0">
                <a:solidFill>
                  <a:schemeClr val="bg1"/>
                </a:solidFill>
              </a:rPr>
              <a:t>(result.html) </a:t>
            </a:r>
            <a:r>
              <a:rPr lang="zh-CN" altLang="en-US" b="1" dirty="0">
                <a:solidFill>
                  <a:schemeClr val="bg1"/>
                </a:solidFill>
              </a:rPr>
              <a:t>展示：仓库的评分信息（复杂性、创新性、流行度）。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仓库的来源链接和词云图。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动态生成的分析报告，包含冷门原因和优化建议。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。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6E2BD9-5AD9-D04A-9278-D14BADD4D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685" y="174203"/>
            <a:ext cx="4301741" cy="289699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AEEA805-2274-5F2E-2076-A632DF2D1E8B}"/>
              </a:ext>
            </a:extLst>
          </p:cNvPr>
          <p:cNvSpPr txBox="1"/>
          <p:nvPr/>
        </p:nvSpPr>
        <p:spPr>
          <a:xfrm>
            <a:off x="2532707" y="3012620"/>
            <a:ext cx="1863030" cy="457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Index.html</a:t>
            </a:r>
            <a:r>
              <a:rPr lang="zh-CN" altLang="en-US" dirty="0">
                <a:solidFill>
                  <a:schemeClr val="bg1"/>
                </a:solidFill>
              </a:rPr>
              <a:t>节选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82BC52-AA99-5735-97BD-473FA20BFF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7042" y="3472197"/>
            <a:ext cx="2738361" cy="289346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8D4D427-881F-38FE-B47F-496B96F3C79E}"/>
              </a:ext>
            </a:extLst>
          </p:cNvPr>
          <p:cNvSpPr txBox="1"/>
          <p:nvPr/>
        </p:nvSpPr>
        <p:spPr>
          <a:xfrm>
            <a:off x="2532707" y="6308855"/>
            <a:ext cx="1863030" cy="457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result.html</a:t>
            </a:r>
            <a:r>
              <a:rPr lang="zh-CN" altLang="en-US" dirty="0">
                <a:solidFill>
                  <a:schemeClr val="bg1"/>
                </a:solidFill>
              </a:rPr>
              <a:t>节选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5400000">
            <a:off x="2616200" y="-2717799"/>
            <a:ext cx="6959601" cy="12192003"/>
          </a:xfrm>
          <a:prstGeom prst="rect">
            <a:avLst/>
          </a:prstGeom>
        </p:spPr>
      </p:pic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screen"/>
          <a:srcRect/>
          <a:stretch>
            <a:fillRect/>
          </a:stretch>
        </p:blipFill>
        <p:spPr>
          <a:xfrm>
            <a:off x="3558117" y="795867"/>
            <a:ext cx="5128683" cy="5128683"/>
          </a:xfrm>
        </p:spPr>
      </p:pic>
      <p:sp>
        <p:nvSpPr>
          <p:cNvPr id="5" name="Title 1"/>
          <p:cNvSpPr txBox="1"/>
          <p:nvPr/>
        </p:nvSpPr>
        <p:spPr>
          <a:xfrm>
            <a:off x="3312017" y="2236658"/>
            <a:ext cx="5567966" cy="209379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4800" b="1" dirty="0">
                <a:gradFill>
                  <a:gsLst>
                    <a:gs pos="0">
                      <a:srgbClr val="EA4A86"/>
                    </a:gs>
                    <a:gs pos="98000">
                      <a:schemeClr val="accent4"/>
                    </a:gs>
                  </a:gsLst>
                  <a:lin ang="2700000" scaled="0"/>
                </a:gra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三</a:t>
            </a:r>
            <a:r>
              <a:rPr lang="en-US" altLang="zh-CN" sz="4800" b="1" dirty="0">
                <a:gradFill>
                  <a:gsLst>
                    <a:gs pos="0">
                      <a:srgbClr val="EA4A86"/>
                    </a:gs>
                    <a:gs pos="98000">
                      <a:schemeClr val="accent4"/>
                    </a:gs>
                  </a:gsLst>
                  <a:lin ang="2700000" scaled="0"/>
                </a:gra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zh-CN" altLang="en-US" sz="4800" b="1" dirty="0">
                <a:gradFill>
                  <a:gsLst>
                    <a:gs pos="0">
                      <a:srgbClr val="EA4A86"/>
                    </a:gs>
                    <a:gs pos="98000">
                      <a:schemeClr val="accent4"/>
                    </a:gs>
                  </a:gsLst>
                  <a:lin ang="2700000" scaled="0"/>
                </a:gra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项目意义</a:t>
            </a:r>
            <a:endParaRPr lang="en-US" sz="4800" b="1" dirty="0">
              <a:gradFill>
                <a:gsLst>
                  <a:gs pos="0">
                    <a:srgbClr val="EA4A86"/>
                  </a:gs>
                  <a:gs pos="98000">
                    <a:schemeClr val="accent4"/>
                  </a:gs>
                </a:gsLst>
                <a:lin ang="2700000" scaled="0"/>
              </a:gra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6" name="Freeform 5"/>
          <p:cNvSpPr/>
          <p:nvPr/>
        </p:nvSpPr>
        <p:spPr>
          <a:xfrm rot="16200000" flipH="1">
            <a:off x="7811685" y="-793793"/>
            <a:ext cx="3180445" cy="3179322"/>
          </a:xfrm>
          <a:custGeom>
            <a:avLst/>
            <a:gdLst>
              <a:gd name="connsiteX0" fmla="*/ 2133 w 3180445"/>
              <a:gd name="connsiteY0" fmla="*/ 2314494 h 3179322"/>
              <a:gd name="connsiteX1" fmla="*/ 2133 w 3180445"/>
              <a:gd name="connsiteY1" fmla="*/ 2316628 h 3179322"/>
              <a:gd name="connsiteX2" fmla="*/ 0 w 3180445"/>
              <a:gd name="connsiteY2" fmla="*/ 2316628 h 3179322"/>
              <a:gd name="connsiteX3" fmla="*/ 0 w 3180445"/>
              <a:gd name="connsiteY3" fmla="*/ 2410712 h 3179322"/>
              <a:gd name="connsiteX4" fmla="*/ 2133 w 3180445"/>
              <a:gd name="connsiteY4" fmla="*/ 2410712 h 3179322"/>
              <a:gd name="connsiteX5" fmla="*/ 2133 w 3180445"/>
              <a:gd name="connsiteY5" fmla="*/ 3179322 h 3179322"/>
              <a:gd name="connsiteX6" fmla="*/ 96217 w 3180445"/>
              <a:gd name="connsiteY6" fmla="*/ 3179322 h 3179322"/>
              <a:gd name="connsiteX7" fmla="*/ 96217 w 3180445"/>
              <a:gd name="connsiteY7" fmla="*/ 2410712 h 3179322"/>
              <a:gd name="connsiteX8" fmla="*/ 864828 w 3180445"/>
              <a:gd name="connsiteY8" fmla="*/ 2410712 h 3179322"/>
              <a:gd name="connsiteX9" fmla="*/ 864828 w 3180445"/>
              <a:gd name="connsiteY9" fmla="*/ 2407880 h 3179322"/>
              <a:gd name="connsiteX10" fmla="*/ 867662 w 3180445"/>
              <a:gd name="connsiteY10" fmla="*/ 2407880 h 3179322"/>
              <a:gd name="connsiteX11" fmla="*/ 867662 w 3180445"/>
              <a:gd name="connsiteY11" fmla="*/ 1638154 h 3179322"/>
              <a:gd name="connsiteX12" fmla="*/ 1637391 w 3180445"/>
              <a:gd name="connsiteY12" fmla="*/ 1638154 h 3179322"/>
              <a:gd name="connsiteX13" fmla="*/ 1637391 w 3180445"/>
              <a:gd name="connsiteY13" fmla="*/ 1636271 h 3179322"/>
              <a:gd name="connsiteX14" fmla="*/ 1639271 w 3180445"/>
              <a:gd name="connsiteY14" fmla="*/ 1636271 h 3179322"/>
              <a:gd name="connsiteX15" fmla="*/ 1639271 w 3180445"/>
              <a:gd name="connsiteY15" fmla="*/ 867661 h 3179322"/>
              <a:gd name="connsiteX16" fmla="*/ 2407882 w 3180445"/>
              <a:gd name="connsiteY16" fmla="*/ 867661 h 3179322"/>
              <a:gd name="connsiteX17" fmla="*/ 2407883 w 3180445"/>
              <a:gd name="connsiteY17" fmla="*/ 864829 h 3179322"/>
              <a:gd name="connsiteX18" fmla="*/ 2410716 w 3180445"/>
              <a:gd name="connsiteY18" fmla="*/ 864829 h 3179322"/>
              <a:gd name="connsiteX19" fmla="*/ 2410716 w 3180445"/>
              <a:gd name="connsiteY19" fmla="*/ 95102 h 3179322"/>
              <a:gd name="connsiteX20" fmla="*/ 3180445 w 3180445"/>
              <a:gd name="connsiteY20" fmla="*/ 95102 h 3179322"/>
              <a:gd name="connsiteX21" fmla="*/ 3180445 w 3180445"/>
              <a:gd name="connsiteY21" fmla="*/ 1018 h 3179322"/>
              <a:gd name="connsiteX22" fmla="*/ 2410716 w 3180445"/>
              <a:gd name="connsiteY22" fmla="*/ 1018 h 3179322"/>
              <a:gd name="connsiteX23" fmla="*/ 2410716 w 3180445"/>
              <a:gd name="connsiteY23" fmla="*/ 1 h 3179322"/>
              <a:gd name="connsiteX24" fmla="*/ 2316632 w 3180445"/>
              <a:gd name="connsiteY24" fmla="*/ 0 h 3179322"/>
              <a:gd name="connsiteX25" fmla="*/ 2316633 w 3180445"/>
              <a:gd name="connsiteY25" fmla="*/ 1018 h 3179322"/>
              <a:gd name="connsiteX26" fmla="*/ 2315617 w 3180445"/>
              <a:gd name="connsiteY26" fmla="*/ 1018 h 3179322"/>
              <a:gd name="connsiteX27" fmla="*/ 2315617 w 3180445"/>
              <a:gd name="connsiteY27" fmla="*/ 95102 h 3179322"/>
              <a:gd name="connsiteX28" fmla="*/ 2316632 w 3180445"/>
              <a:gd name="connsiteY28" fmla="*/ 95102 h 3179322"/>
              <a:gd name="connsiteX29" fmla="*/ 2316632 w 3180445"/>
              <a:gd name="connsiteY29" fmla="*/ 773577 h 3179322"/>
              <a:gd name="connsiteX30" fmla="*/ 1639271 w 3180445"/>
              <a:gd name="connsiteY30" fmla="*/ 773577 h 3179322"/>
              <a:gd name="connsiteX31" fmla="*/ 1639271 w 3180445"/>
              <a:gd name="connsiteY31" fmla="*/ 771443 h 3179322"/>
              <a:gd name="connsiteX32" fmla="*/ 1545187 w 3180445"/>
              <a:gd name="connsiteY32" fmla="*/ 771443 h 3179322"/>
              <a:gd name="connsiteX33" fmla="*/ 1545187 w 3180445"/>
              <a:gd name="connsiteY33" fmla="*/ 773577 h 3179322"/>
              <a:gd name="connsiteX34" fmla="*/ 1543054 w 3180445"/>
              <a:gd name="connsiteY34" fmla="*/ 773577 h 3179322"/>
              <a:gd name="connsiteX35" fmla="*/ 1543054 w 3180445"/>
              <a:gd name="connsiteY35" fmla="*/ 867661 h 3179322"/>
              <a:gd name="connsiteX36" fmla="*/ 1545187 w 3180445"/>
              <a:gd name="connsiteY36" fmla="*/ 867661 h 3179322"/>
              <a:gd name="connsiteX37" fmla="*/ 1545187 w 3180445"/>
              <a:gd name="connsiteY37" fmla="*/ 1544069 h 3179322"/>
              <a:gd name="connsiteX38" fmla="*/ 867662 w 3180445"/>
              <a:gd name="connsiteY38" fmla="*/ 1544069 h 3179322"/>
              <a:gd name="connsiteX39" fmla="*/ 867662 w 3180445"/>
              <a:gd name="connsiteY39" fmla="*/ 1543052 h 3179322"/>
              <a:gd name="connsiteX40" fmla="*/ 773578 w 3180445"/>
              <a:gd name="connsiteY40" fmla="*/ 1543052 h 3179322"/>
              <a:gd name="connsiteX41" fmla="*/ 773578 w 3180445"/>
              <a:gd name="connsiteY41" fmla="*/ 1544069 h 3179322"/>
              <a:gd name="connsiteX42" fmla="*/ 772563 w 3180445"/>
              <a:gd name="connsiteY42" fmla="*/ 1544069 h 3179322"/>
              <a:gd name="connsiteX43" fmla="*/ 772563 w 3180445"/>
              <a:gd name="connsiteY43" fmla="*/ 1638154 h 3179322"/>
              <a:gd name="connsiteX44" fmla="*/ 773578 w 3180445"/>
              <a:gd name="connsiteY44" fmla="*/ 1638154 h 3179322"/>
              <a:gd name="connsiteX45" fmla="*/ 773578 w 3180445"/>
              <a:gd name="connsiteY45" fmla="*/ 2316628 h 3179322"/>
              <a:gd name="connsiteX46" fmla="*/ 96217 w 3180445"/>
              <a:gd name="connsiteY46" fmla="*/ 2316628 h 3179322"/>
              <a:gd name="connsiteX47" fmla="*/ 96217 w 3180445"/>
              <a:gd name="connsiteY47" fmla="*/ 2314494 h 317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80445" h="3179322">
                <a:moveTo>
                  <a:pt x="2133" y="2314494"/>
                </a:moveTo>
                <a:lnTo>
                  <a:pt x="2133" y="2316628"/>
                </a:lnTo>
                <a:lnTo>
                  <a:pt x="0" y="2316628"/>
                </a:lnTo>
                <a:lnTo>
                  <a:pt x="0" y="2410712"/>
                </a:lnTo>
                <a:lnTo>
                  <a:pt x="2133" y="2410712"/>
                </a:lnTo>
                <a:lnTo>
                  <a:pt x="2133" y="3179322"/>
                </a:lnTo>
                <a:lnTo>
                  <a:pt x="96217" y="3179322"/>
                </a:lnTo>
                <a:lnTo>
                  <a:pt x="96217" y="2410712"/>
                </a:lnTo>
                <a:lnTo>
                  <a:pt x="864828" y="2410712"/>
                </a:lnTo>
                <a:lnTo>
                  <a:pt x="864828" y="2407880"/>
                </a:lnTo>
                <a:lnTo>
                  <a:pt x="867662" y="2407880"/>
                </a:lnTo>
                <a:lnTo>
                  <a:pt x="867662" y="1638154"/>
                </a:lnTo>
                <a:lnTo>
                  <a:pt x="1637391" y="1638154"/>
                </a:lnTo>
                <a:lnTo>
                  <a:pt x="1637391" y="1636271"/>
                </a:lnTo>
                <a:lnTo>
                  <a:pt x="1639271" y="1636271"/>
                </a:lnTo>
                <a:lnTo>
                  <a:pt x="1639271" y="867661"/>
                </a:lnTo>
                <a:lnTo>
                  <a:pt x="2407882" y="867661"/>
                </a:lnTo>
                <a:lnTo>
                  <a:pt x="2407883" y="864829"/>
                </a:lnTo>
                <a:lnTo>
                  <a:pt x="2410716" y="864829"/>
                </a:lnTo>
                <a:lnTo>
                  <a:pt x="2410716" y="95102"/>
                </a:lnTo>
                <a:lnTo>
                  <a:pt x="3180445" y="95102"/>
                </a:lnTo>
                <a:lnTo>
                  <a:pt x="3180445" y="1018"/>
                </a:lnTo>
                <a:lnTo>
                  <a:pt x="2410716" y="1018"/>
                </a:lnTo>
                <a:lnTo>
                  <a:pt x="2410716" y="1"/>
                </a:lnTo>
                <a:lnTo>
                  <a:pt x="2316632" y="0"/>
                </a:lnTo>
                <a:lnTo>
                  <a:pt x="2316633" y="1018"/>
                </a:lnTo>
                <a:lnTo>
                  <a:pt x="2315617" y="1018"/>
                </a:lnTo>
                <a:lnTo>
                  <a:pt x="2315617" y="95102"/>
                </a:lnTo>
                <a:lnTo>
                  <a:pt x="2316632" y="95102"/>
                </a:lnTo>
                <a:lnTo>
                  <a:pt x="2316632" y="773577"/>
                </a:lnTo>
                <a:lnTo>
                  <a:pt x="1639271" y="773577"/>
                </a:lnTo>
                <a:lnTo>
                  <a:pt x="1639271" y="771443"/>
                </a:lnTo>
                <a:lnTo>
                  <a:pt x="1545187" y="771443"/>
                </a:lnTo>
                <a:lnTo>
                  <a:pt x="1545187" y="773577"/>
                </a:lnTo>
                <a:lnTo>
                  <a:pt x="1543054" y="773577"/>
                </a:lnTo>
                <a:lnTo>
                  <a:pt x="1543054" y="867661"/>
                </a:lnTo>
                <a:lnTo>
                  <a:pt x="1545187" y="867661"/>
                </a:lnTo>
                <a:lnTo>
                  <a:pt x="1545187" y="1544069"/>
                </a:lnTo>
                <a:lnTo>
                  <a:pt x="867662" y="1544069"/>
                </a:lnTo>
                <a:lnTo>
                  <a:pt x="867662" y="1543052"/>
                </a:lnTo>
                <a:lnTo>
                  <a:pt x="773578" y="1543052"/>
                </a:lnTo>
                <a:lnTo>
                  <a:pt x="773578" y="1544069"/>
                </a:lnTo>
                <a:lnTo>
                  <a:pt x="772563" y="1544069"/>
                </a:lnTo>
                <a:lnTo>
                  <a:pt x="772563" y="1638154"/>
                </a:lnTo>
                <a:lnTo>
                  <a:pt x="773578" y="1638154"/>
                </a:lnTo>
                <a:lnTo>
                  <a:pt x="773578" y="2316628"/>
                </a:lnTo>
                <a:lnTo>
                  <a:pt x="96217" y="2316628"/>
                </a:lnTo>
                <a:lnTo>
                  <a:pt x="96217" y="2314494"/>
                </a:lnTo>
                <a:close/>
              </a:path>
            </a:pathLst>
          </a:custGeom>
          <a:gradFill>
            <a:gsLst>
              <a:gs pos="0">
                <a:srgbClr val="EA4A86"/>
              </a:gs>
              <a:gs pos="99000">
                <a:schemeClr val="accent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7" name="Freeform 6"/>
          <p:cNvSpPr/>
          <p:nvPr/>
        </p:nvSpPr>
        <p:spPr>
          <a:xfrm rot="16200000" flipH="1">
            <a:off x="1642945" y="4612513"/>
            <a:ext cx="3180445" cy="3179322"/>
          </a:xfrm>
          <a:custGeom>
            <a:avLst/>
            <a:gdLst>
              <a:gd name="connsiteX0" fmla="*/ 2133 w 3180445"/>
              <a:gd name="connsiteY0" fmla="*/ 2314494 h 3179322"/>
              <a:gd name="connsiteX1" fmla="*/ 2133 w 3180445"/>
              <a:gd name="connsiteY1" fmla="*/ 2316628 h 3179322"/>
              <a:gd name="connsiteX2" fmla="*/ 0 w 3180445"/>
              <a:gd name="connsiteY2" fmla="*/ 2316628 h 3179322"/>
              <a:gd name="connsiteX3" fmla="*/ 0 w 3180445"/>
              <a:gd name="connsiteY3" fmla="*/ 2410712 h 3179322"/>
              <a:gd name="connsiteX4" fmla="*/ 2133 w 3180445"/>
              <a:gd name="connsiteY4" fmla="*/ 2410712 h 3179322"/>
              <a:gd name="connsiteX5" fmla="*/ 2133 w 3180445"/>
              <a:gd name="connsiteY5" fmla="*/ 3179322 h 3179322"/>
              <a:gd name="connsiteX6" fmla="*/ 96217 w 3180445"/>
              <a:gd name="connsiteY6" fmla="*/ 3179322 h 3179322"/>
              <a:gd name="connsiteX7" fmla="*/ 96217 w 3180445"/>
              <a:gd name="connsiteY7" fmla="*/ 2410712 h 3179322"/>
              <a:gd name="connsiteX8" fmla="*/ 864828 w 3180445"/>
              <a:gd name="connsiteY8" fmla="*/ 2410712 h 3179322"/>
              <a:gd name="connsiteX9" fmla="*/ 864828 w 3180445"/>
              <a:gd name="connsiteY9" fmla="*/ 2407880 h 3179322"/>
              <a:gd name="connsiteX10" fmla="*/ 867662 w 3180445"/>
              <a:gd name="connsiteY10" fmla="*/ 2407880 h 3179322"/>
              <a:gd name="connsiteX11" fmla="*/ 867662 w 3180445"/>
              <a:gd name="connsiteY11" fmla="*/ 1638154 h 3179322"/>
              <a:gd name="connsiteX12" fmla="*/ 1637391 w 3180445"/>
              <a:gd name="connsiteY12" fmla="*/ 1638154 h 3179322"/>
              <a:gd name="connsiteX13" fmla="*/ 1637391 w 3180445"/>
              <a:gd name="connsiteY13" fmla="*/ 1636271 h 3179322"/>
              <a:gd name="connsiteX14" fmla="*/ 1639271 w 3180445"/>
              <a:gd name="connsiteY14" fmla="*/ 1636271 h 3179322"/>
              <a:gd name="connsiteX15" fmla="*/ 1639271 w 3180445"/>
              <a:gd name="connsiteY15" fmla="*/ 867661 h 3179322"/>
              <a:gd name="connsiteX16" fmla="*/ 2407882 w 3180445"/>
              <a:gd name="connsiteY16" fmla="*/ 867661 h 3179322"/>
              <a:gd name="connsiteX17" fmla="*/ 2407883 w 3180445"/>
              <a:gd name="connsiteY17" fmla="*/ 864829 h 3179322"/>
              <a:gd name="connsiteX18" fmla="*/ 2410716 w 3180445"/>
              <a:gd name="connsiteY18" fmla="*/ 864829 h 3179322"/>
              <a:gd name="connsiteX19" fmla="*/ 2410716 w 3180445"/>
              <a:gd name="connsiteY19" fmla="*/ 95102 h 3179322"/>
              <a:gd name="connsiteX20" fmla="*/ 3180445 w 3180445"/>
              <a:gd name="connsiteY20" fmla="*/ 95102 h 3179322"/>
              <a:gd name="connsiteX21" fmla="*/ 3180445 w 3180445"/>
              <a:gd name="connsiteY21" fmla="*/ 1018 h 3179322"/>
              <a:gd name="connsiteX22" fmla="*/ 2410716 w 3180445"/>
              <a:gd name="connsiteY22" fmla="*/ 1018 h 3179322"/>
              <a:gd name="connsiteX23" fmla="*/ 2410716 w 3180445"/>
              <a:gd name="connsiteY23" fmla="*/ 1 h 3179322"/>
              <a:gd name="connsiteX24" fmla="*/ 2316632 w 3180445"/>
              <a:gd name="connsiteY24" fmla="*/ 0 h 3179322"/>
              <a:gd name="connsiteX25" fmla="*/ 2316633 w 3180445"/>
              <a:gd name="connsiteY25" fmla="*/ 1018 h 3179322"/>
              <a:gd name="connsiteX26" fmla="*/ 2315617 w 3180445"/>
              <a:gd name="connsiteY26" fmla="*/ 1018 h 3179322"/>
              <a:gd name="connsiteX27" fmla="*/ 2315617 w 3180445"/>
              <a:gd name="connsiteY27" fmla="*/ 95102 h 3179322"/>
              <a:gd name="connsiteX28" fmla="*/ 2316632 w 3180445"/>
              <a:gd name="connsiteY28" fmla="*/ 95102 h 3179322"/>
              <a:gd name="connsiteX29" fmla="*/ 2316632 w 3180445"/>
              <a:gd name="connsiteY29" fmla="*/ 773577 h 3179322"/>
              <a:gd name="connsiteX30" fmla="*/ 1639271 w 3180445"/>
              <a:gd name="connsiteY30" fmla="*/ 773577 h 3179322"/>
              <a:gd name="connsiteX31" fmla="*/ 1639271 w 3180445"/>
              <a:gd name="connsiteY31" fmla="*/ 771443 h 3179322"/>
              <a:gd name="connsiteX32" fmla="*/ 1545187 w 3180445"/>
              <a:gd name="connsiteY32" fmla="*/ 771443 h 3179322"/>
              <a:gd name="connsiteX33" fmla="*/ 1545187 w 3180445"/>
              <a:gd name="connsiteY33" fmla="*/ 773577 h 3179322"/>
              <a:gd name="connsiteX34" fmla="*/ 1543054 w 3180445"/>
              <a:gd name="connsiteY34" fmla="*/ 773577 h 3179322"/>
              <a:gd name="connsiteX35" fmla="*/ 1543054 w 3180445"/>
              <a:gd name="connsiteY35" fmla="*/ 867661 h 3179322"/>
              <a:gd name="connsiteX36" fmla="*/ 1545187 w 3180445"/>
              <a:gd name="connsiteY36" fmla="*/ 867661 h 3179322"/>
              <a:gd name="connsiteX37" fmla="*/ 1545187 w 3180445"/>
              <a:gd name="connsiteY37" fmla="*/ 1544069 h 3179322"/>
              <a:gd name="connsiteX38" fmla="*/ 867662 w 3180445"/>
              <a:gd name="connsiteY38" fmla="*/ 1544069 h 3179322"/>
              <a:gd name="connsiteX39" fmla="*/ 867662 w 3180445"/>
              <a:gd name="connsiteY39" fmla="*/ 1543052 h 3179322"/>
              <a:gd name="connsiteX40" fmla="*/ 773578 w 3180445"/>
              <a:gd name="connsiteY40" fmla="*/ 1543052 h 3179322"/>
              <a:gd name="connsiteX41" fmla="*/ 773578 w 3180445"/>
              <a:gd name="connsiteY41" fmla="*/ 1544069 h 3179322"/>
              <a:gd name="connsiteX42" fmla="*/ 772563 w 3180445"/>
              <a:gd name="connsiteY42" fmla="*/ 1544069 h 3179322"/>
              <a:gd name="connsiteX43" fmla="*/ 772563 w 3180445"/>
              <a:gd name="connsiteY43" fmla="*/ 1638154 h 3179322"/>
              <a:gd name="connsiteX44" fmla="*/ 773578 w 3180445"/>
              <a:gd name="connsiteY44" fmla="*/ 1638154 h 3179322"/>
              <a:gd name="connsiteX45" fmla="*/ 773578 w 3180445"/>
              <a:gd name="connsiteY45" fmla="*/ 2316628 h 3179322"/>
              <a:gd name="connsiteX46" fmla="*/ 96217 w 3180445"/>
              <a:gd name="connsiteY46" fmla="*/ 2316628 h 3179322"/>
              <a:gd name="connsiteX47" fmla="*/ 96217 w 3180445"/>
              <a:gd name="connsiteY47" fmla="*/ 2314494 h 317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80445" h="3179322">
                <a:moveTo>
                  <a:pt x="2133" y="2314494"/>
                </a:moveTo>
                <a:lnTo>
                  <a:pt x="2133" y="2316628"/>
                </a:lnTo>
                <a:lnTo>
                  <a:pt x="0" y="2316628"/>
                </a:lnTo>
                <a:lnTo>
                  <a:pt x="0" y="2410712"/>
                </a:lnTo>
                <a:lnTo>
                  <a:pt x="2133" y="2410712"/>
                </a:lnTo>
                <a:lnTo>
                  <a:pt x="2133" y="3179322"/>
                </a:lnTo>
                <a:lnTo>
                  <a:pt x="96217" y="3179322"/>
                </a:lnTo>
                <a:lnTo>
                  <a:pt x="96217" y="2410712"/>
                </a:lnTo>
                <a:lnTo>
                  <a:pt x="864828" y="2410712"/>
                </a:lnTo>
                <a:lnTo>
                  <a:pt x="864828" y="2407880"/>
                </a:lnTo>
                <a:lnTo>
                  <a:pt x="867662" y="2407880"/>
                </a:lnTo>
                <a:lnTo>
                  <a:pt x="867662" y="1638154"/>
                </a:lnTo>
                <a:lnTo>
                  <a:pt x="1637391" y="1638154"/>
                </a:lnTo>
                <a:lnTo>
                  <a:pt x="1637391" y="1636271"/>
                </a:lnTo>
                <a:lnTo>
                  <a:pt x="1639271" y="1636271"/>
                </a:lnTo>
                <a:lnTo>
                  <a:pt x="1639271" y="867661"/>
                </a:lnTo>
                <a:lnTo>
                  <a:pt x="2407882" y="867661"/>
                </a:lnTo>
                <a:lnTo>
                  <a:pt x="2407883" y="864829"/>
                </a:lnTo>
                <a:lnTo>
                  <a:pt x="2410716" y="864829"/>
                </a:lnTo>
                <a:lnTo>
                  <a:pt x="2410716" y="95102"/>
                </a:lnTo>
                <a:lnTo>
                  <a:pt x="3180445" y="95102"/>
                </a:lnTo>
                <a:lnTo>
                  <a:pt x="3180445" y="1018"/>
                </a:lnTo>
                <a:lnTo>
                  <a:pt x="2410716" y="1018"/>
                </a:lnTo>
                <a:lnTo>
                  <a:pt x="2410716" y="1"/>
                </a:lnTo>
                <a:lnTo>
                  <a:pt x="2316632" y="0"/>
                </a:lnTo>
                <a:lnTo>
                  <a:pt x="2316633" y="1018"/>
                </a:lnTo>
                <a:lnTo>
                  <a:pt x="2315617" y="1018"/>
                </a:lnTo>
                <a:lnTo>
                  <a:pt x="2315617" y="95102"/>
                </a:lnTo>
                <a:lnTo>
                  <a:pt x="2316632" y="95102"/>
                </a:lnTo>
                <a:lnTo>
                  <a:pt x="2316632" y="773577"/>
                </a:lnTo>
                <a:lnTo>
                  <a:pt x="1639271" y="773577"/>
                </a:lnTo>
                <a:lnTo>
                  <a:pt x="1639271" y="771443"/>
                </a:lnTo>
                <a:lnTo>
                  <a:pt x="1545187" y="771443"/>
                </a:lnTo>
                <a:lnTo>
                  <a:pt x="1545187" y="773577"/>
                </a:lnTo>
                <a:lnTo>
                  <a:pt x="1543054" y="773577"/>
                </a:lnTo>
                <a:lnTo>
                  <a:pt x="1543054" y="867661"/>
                </a:lnTo>
                <a:lnTo>
                  <a:pt x="1545187" y="867661"/>
                </a:lnTo>
                <a:lnTo>
                  <a:pt x="1545187" y="1544069"/>
                </a:lnTo>
                <a:lnTo>
                  <a:pt x="867662" y="1544069"/>
                </a:lnTo>
                <a:lnTo>
                  <a:pt x="867662" y="1543052"/>
                </a:lnTo>
                <a:lnTo>
                  <a:pt x="773578" y="1543052"/>
                </a:lnTo>
                <a:lnTo>
                  <a:pt x="773578" y="1544069"/>
                </a:lnTo>
                <a:lnTo>
                  <a:pt x="772563" y="1544069"/>
                </a:lnTo>
                <a:lnTo>
                  <a:pt x="772563" y="1638154"/>
                </a:lnTo>
                <a:lnTo>
                  <a:pt x="773578" y="1638154"/>
                </a:lnTo>
                <a:lnTo>
                  <a:pt x="773578" y="2316628"/>
                </a:lnTo>
                <a:lnTo>
                  <a:pt x="96217" y="2316628"/>
                </a:lnTo>
                <a:lnTo>
                  <a:pt x="96217" y="2314494"/>
                </a:lnTo>
                <a:close/>
              </a:path>
            </a:pathLst>
          </a:custGeom>
          <a:gradFill>
            <a:gsLst>
              <a:gs pos="0">
                <a:srgbClr val="F1C51E"/>
              </a:gs>
              <a:gs pos="98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pic>
        <p:nvPicPr>
          <p:cNvPr id="4" name="图片占位符 3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/>
          <a:srcRect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6068465" y="-23358"/>
            <a:ext cx="6099717" cy="6858000"/>
          </a:xfrm>
          <a:prstGeom prst="rect">
            <a:avLst/>
          </a:prstGeom>
          <a:gradFill>
            <a:gsLst>
              <a:gs pos="0">
                <a:srgbClr val="51C0DE">
                  <a:alpha val="46000"/>
                </a:srgbClr>
              </a:gs>
              <a:gs pos="97000">
                <a:srgbClr val="EA4A8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15428" y="4543703"/>
            <a:ext cx="268535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Arial" panose="020B0604020202020204"/>
                <a:cs typeface="+mn-ea"/>
                <a:sym typeface="Arial" panose="020B0604020202020204"/>
              </a:rPr>
              <a:t>3.</a:t>
            </a:r>
            <a:r>
              <a:rPr lang="zh-CN" altLang="en-US" b="1" dirty="0">
                <a:solidFill>
                  <a:schemeClr val="bg1">
                    <a:lumMod val="85000"/>
                  </a:schemeClr>
                </a:solidFill>
                <a:latin typeface="Arial" panose="020B0604020202020204"/>
                <a:cs typeface="+mn-ea"/>
                <a:sym typeface="Arial" panose="020B0604020202020204"/>
              </a:rPr>
              <a:t>优化开源生态资源配置</a:t>
            </a:r>
            <a:endParaRPr lang="en-US" b="1" dirty="0">
              <a:solidFill>
                <a:schemeClr val="bg1">
                  <a:lumMod val="85000"/>
                </a:schemeClr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27" name="Subtitle 2"/>
          <p:cNvSpPr txBox="1"/>
          <p:nvPr/>
        </p:nvSpPr>
        <p:spPr>
          <a:xfrm>
            <a:off x="1368545" y="2996992"/>
            <a:ext cx="4061871" cy="1095271"/>
          </a:xfrm>
          <a:prstGeom prst="rect">
            <a:avLst/>
          </a:prstGeom>
          <a:noFill/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755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/>
                <a:cs typeface="+mn-ea"/>
                <a:sym typeface="Arial" panose="020B0604020202020204"/>
              </a:rPr>
              <a:t>通过分析冷门项目的受限原因并提出针对性的优化建议，帮助这些项目提高曝光度，吸引更多的关注和社区贡献。这有助于改善项目的发展环境，促进项目的持续改进和完善，提升项目的竞争力，使其在开源生态系统中发挥更大的价值。</a:t>
            </a:r>
            <a:endParaRPr lang="en-US" sz="1100" dirty="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15428" y="2631296"/>
            <a:ext cx="2223686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Arial" panose="020B0604020202020204"/>
                <a:cs typeface="+mn-ea"/>
                <a:sym typeface="Arial" panose="020B0604020202020204"/>
              </a:rPr>
              <a:t>2.</a:t>
            </a:r>
            <a:r>
              <a:rPr lang="zh-CN" altLang="en-US" b="1" dirty="0">
                <a:solidFill>
                  <a:schemeClr val="bg1">
                    <a:lumMod val="85000"/>
                  </a:schemeClr>
                </a:solidFill>
                <a:latin typeface="Arial" panose="020B0604020202020204"/>
                <a:cs typeface="+mn-ea"/>
                <a:sym typeface="Arial" panose="020B0604020202020204"/>
              </a:rPr>
              <a:t>助力开源项目成长</a:t>
            </a:r>
            <a:endParaRPr lang="en-US" b="1" dirty="0">
              <a:solidFill>
                <a:schemeClr val="bg1">
                  <a:lumMod val="85000"/>
                </a:schemeClr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29" name="Subtitle 2"/>
          <p:cNvSpPr txBox="1"/>
          <p:nvPr/>
        </p:nvSpPr>
        <p:spPr>
          <a:xfrm>
            <a:off x="251928" y="1175148"/>
            <a:ext cx="5290456" cy="1097835"/>
          </a:xfrm>
          <a:prstGeom prst="rect">
            <a:avLst/>
          </a:prstGeom>
          <a:noFill/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755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zh-CN" altLang="zh-CN" sz="1100" dirty="0">
                <a:solidFill>
                  <a:schemeClr val="bg1"/>
                </a:solidFill>
              </a:rPr>
              <a:t>挖掘出高质量、创新性强但关注度低的</a:t>
            </a:r>
            <a:r>
              <a:rPr lang="en-US" altLang="zh-CN" sz="1100" dirty="0">
                <a:solidFill>
                  <a:schemeClr val="bg1"/>
                </a:solidFill>
              </a:rPr>
              <a:t> “</a:t>
            </a:r>
            <a:r>
              <a:rPr lang="zh-CN" altLang="zh-CN" sz="1100" dirty="0">
                <a:solidFill>
                  <a:schemeClr val="bg1"/>
                </a:solidFill>
              </a:rPr>
              <a:t>冷门宝藏</a:t>
            </a:r>
            <a:r>
              <a:rPr lang="en-US" altLang="zh-CN" sz="1100" dirty="0">
                <a:solidFill>
                  <a:schemeClr val="bg1"/>
                </a:solidFill>
              </a:rPr>
              <a:t>” </a:t>
            </a:r>
            <a:r>
              <a:rPr lang="zh-CN" altLang="zh-CN" sz="1100" dirty="0">
                <a:solidFill>
                  <a:schemeClr val="bg1"/>
                </a:solidFill>
              </a:rPr>
              <a:t>项目，为开发者提供了更多可参考和参与的优质开源项目资源。这些项目可能包含独特的技术方案或功能特性，有助于开发者拓展技术视野，获取新的灵感和思路，促进技术交流与创新。</a:t>
            </a:r>
            <a:endParaRPr lang="zh-CN" altLang="zh-CN" sz="10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715428" y="809452"/>
            <a:ext cx="268535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Arial" panose="020B0604020202020204"/>
                <a:cs typeface="+mn-ea"/>
                <a:sym typeface="Arial" panose="020B0604020202020204"/>
              </a:rPr>
              <a:t>1.</a:t>
            </a:r>
            <a:r>
              <a:rPr lang="zh-CN" altLang="en-US" b="1" dirty="0">
                <a:solidFill>
                  <a:schemeClr val="bg1">
                    <a:lumMod val="85000"/>
                  </a:schemeClr>
                </a:solidFill>
                <a:latin typeface="Arial" panose="020B0604020202020204"/>
                <a:cs typeface="+mn-ea"/>
                <a:sym typeface="Arial" panose="020B0604020202020204"/>
              </a:rPr>
              <a:t>为开发者提供更多选择</a:t>
            </a:r>
            <a:endParaRPr lang="en-US" b="1" dirty="0">
              <a:solidFill>
                <a:schemeClr val="bg1">
                  <a:lumMod val="85000"/>
                </a:schemeClr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31" name="Shape 2563"/>
          <p:cNvSpPr/>
          <p:nvPr/>
        </p:nvSpPr>
        <p:spPr>
          <a:xfrm>
            <a:off x="1089217" y="92841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354" y="17673"/>
                </a:moveTo>
                <a:lnTo>
                  <a:pt x="7369" y="13149"/>
                </a:lnTo>
                <a:lnTo>
                  <a:pt x="8875" y="15407"/>
                </a:lnTo>
                <a:cubicBezTo>
                  <a:pt x="8949" y="15584"/>
                  <a:pt x="9123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1198" y="14042"/>
                </a:lnTo>
                <a:lnTo>
                  <a:pt x="13376" y="17673"/>
                </a:lnTo>
                <a:cubicBezTo>
                  <a:pt x="13376" y="17673"/>
                  <a:pt x="4354" y="17673"/>
                  <a:pt x="4354" y="17673"/>
                </a:cubicBezTo>
                <a:close/>
                <a:moveTo>
                  <a:pt x="14692" y="17982"/>
                </a:moveTo>
                <a:lnTo>
                  <a:pt x="14690" y="17977"/>
                </a:lnTo>
                <a:cubicBezTo>
                  <a:pt x="14685" y="17967"/>
                  <a:pt x="14677" y="17959"/>
                  <a:pt x="14673" y="17949"/>
                </a:cubicBezTo>
                <a:lnTo>
                  <a:pt x="11747" y="13073"/>
                </a:lnTo>
                <a:lnTo>
                  <a:pt x="11745" y="13073"/>
                </a:lnTo>
                <a:cubicBezTo>
                  <a:pt x="11673" y="12892"/>
                  <a:pt x="11498" y="12764"/>
                  <a:pt x="11291" y="12764"/>
                </a:cubicBezTo>
                <a:cubicBezTo>
                  <a:pt x="11155" y="12764"/>
                  <a:pt x="11033" y="12819"/>
                  <a:pt x="10944" y="12908"/>
                </a:cubicBezTo>
                <a:lnTo>
                  <a:pt x="9397" y="14454"/>
                </a:lnTo>
                <a:lnTo>
                  <a:pt x="7816" y="12084"/>
                </a:lnTo>
                <a:cubicBezTo>
                  <a:pt x="7742" y="11907"/>
                  <a:pt x="7568" y="11782"/>
                  <a:pt x="7364" y="11782"/>
                </a:cubicBezTo>
                <a:cubicBezTo>
                  <a:pt x="7193" y="11782"/>
                  <a:pt x="7051" y="11874"/>
                  <a:pt x="6963" y="12006"/>
                </a:cubicBezTo>
                <a:lnTo>
                  <a:pt x="6955" y="12000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8099"/>
                  <a:pt x="14713" y="18039"/>
                  <a:pt x="14691" y="17983"/>
                </a:cubicBezTo>
                <a:cubicBezTo>
                  <a:pt x="14691" y="17983"/>
                  <a:pt x="14692" y="17982"/>
                  <a:pt x="14692" y="17982"/>
                </a:cubicBezTo>
                <a:close/>
                <a:moveTo>
                  <a:pt x="4909" y="7855"/>
                </a:moveTo>
                <a:cubicBezTo>
                  <a:pt x="5451" y="7855"/>
                  <a:pt x="5891" y="8295"/>
                  <a:pt x="5891" y="8836"/>
                </a:cubicBezTo>
                <a:cubicBezTo>
                  <a:pt x="5891" y="9379"/>
                  <a:pt x="5451" y="9818"/>
                  <a:pt x="4909" y="9818"/>
                </a:cubicBezTo>
                <a:cubicBezTo>
                  <a:pt x="4367" y="9818"/>
                  <a:pt x="3927" y="9379"/>
                  <a:pt x="3927" y="8836"/>
                </a:cubicBezTo>
                <a:cubicBezTo>
                  <a:pt x="3927" y="8295"/>
                  <a:pt x="4367" y="7855"/>
                  <a:pt x="4909" y="7855"/>
                </a:cubicBezTo>
                <a:moveTo>
                  <a:pt x="4909" y="10800"/>
                </a:moveTo>
                <a:cubicBezTo>
                  <a:pt x="5994" y="10800"/>
                  <a:pt x="6873" y="9921"/>
                  <a:pt x="6873" y="8836"/>
                </a:cubicBezTo>
                <a:cubicBezTo>
                  <a:pt x="6873" y="7752"/>
                  <a:pt x="5994" y="6873"/>
                  <a:pt x="4909" y="6873"/>
                </a:cubicBezTo>
                <a:cubicBezTo>
                  <a:pt x="3825" y="6873"/>
                  <a:pt x="2945" y="7752"/>
                  <a:pt x="2945" y="8836"/>
                </a:cubicBezTo>
                <a:cubicBezTo>
                  <a:pt x="2945" y="9921"/>
                  <a:pt x="3825" y="10800"/>
                  <a:pt x="4909" y="10800"/>
                </a:cubicBezTo>
                <a:moveTo>
                  <a:pt x="16691" y="19636"/>
                </a:moveTo>
                <a:cubicBezTo>
                  <a:pt x="16691" y="20179"/>
                  <a:pt x="16251" y="20619"/>
                  <a:pt x="15709" y="20619"/>
                </a:cubicBezTo>
                <a:lnTo>
                  <a:pt x="1964" y="20619"/>
                </a:lnTo>
                <a:cubicBezTo>
                  <a:pt x="1422" y="20619"/>
                  <a:pt x="982" y="20179"/>
                  <a:pt x="982" y="19636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gradFill>
            <a:gsLst>
              <a:gs pos="0">
                <a:srgbClr val="51C0DE"/>
              </a:gs>
              <a:gs pos="97000">
                <a:srgbClr val="EA4A86"/>
              </a:gs>
            </a:gsLst>
            <a:lin ang="2700000" scaled="0"/>
          </a:gra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400">
              <a:solidFill>
                <a:schemeClr val="bg1">
                  <a:lumMod val="85000"/>
                </a:schemeClr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32" name="Shape 2588"/>
          <p:cNvSpPr/>
          <p:nvPr/>
        </p:nvSpPr>
        <p:spPr>
          <a:xfrm>
            <a:off x="1089217" y="2781721"/>
            <a:ext cx="279328" cy="253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gradFill>
            <a:gsLst>
              <a:gs pos="0">
                <a:srgbClr val="51C0DE"/>
              </a:gs>
              <a:gs pos="97000">
                <a:srgbClr val="EA4A86"/>
              </a:gs>
            </a:gsLst>
            <a:lin ang="2700000" scaled="0"/>
          </a:gra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400">
              <a:solidFill>
                <a:schemeClr val="bg1">
                  <a:lumMod val="85000"/>
                </a:schemeClr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33" name="Shape 2629"/>
          <p:cNvSpPr/>
          <p:nvPr/>
        </p:nvSpPr>
        <p:spPr>
          <a:xfrm>
            <a:off x="1089217" y="4692707"/>
            <a:ext cx="279405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6" y="20482"/>
                  <a:pt x="14660" y="20214"/>
                </a:cubicBezTo>
                <a:cubicBezTo>
                  <a:pt x="14607" y="20189"/>
                  <a:pt x="14552" y="20170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1"/>
                  <a:pt x="4887" y="1297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5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6"/>
                  <a:pt x="7168" y="7231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9"/>
                </a:cubicBezTo>
                <a:cubicBezTo>
                  <a:pt x="11538" y="14478"/>
                  <a:pt x="11551" y="14487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0" y="14840"/>
                  <a:pt x="14297" y="14479"/>
                </a:cubicBezTo>
                <a:cubicBezTo>
                  <a:pt x="14316" y="14463"/>
                  <a:pt x="14335" y="14446"/>
                  <a:pt x="14352" y="14427"/>
                </a:cubicBezTo>
                <a:lnTo>
                  <a:pt x="15451" y="13320"/>
                </a:lnTo>
                <a:cubicBezTo>
                  <a:pt x="15529" y="13271"/>
                  <a:pt x="15611" y="13247"/>
                  <a:pt x="15697" y="13247"/>
                </a:cubicBezTo>
                <a:cubicBezTo>
                  <a:pt x="15874" y="13247"/>
                  <a:pt x="15990" y="13337"/>
                  <a:pt x="16044" y="13391"/>
                </a:cubicBezTo>
                <a:cubicBezTo>
                  <a:pt x="16073" y="13420"/>
                  <a:pt x="16103" y="13447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4"/>
                  <a:pt x="20374" y="16762"/>
                </a:cubicBezTo>
                <a:cubicBezTo>
                  <a:pt x="20426" y="16795"/>
                  <a:pt x="20449" y="16816"/>
                  <a:pt x="20461" y="16827"/>
                </a:cubicBezTo>
                <a:cubicBezTo>
                  <a:pt x="20515" y="16881"/>
                  <a:pt x="20605" y="16997"/>
                  <a:pt x="20605" y="17174"/>
                </a:cubicBezTo>
                <a:cubicBezTo>
                  <a:pt x="20605" y="17207"/>
                  <a:pt x="20606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6" y="17174"/>
                </a:moveTo>
                <a:cubicBezTo>
                  <a:pt x="21586" y="16768"/>
                  <a:pt x="21421" y="16399"/>
                  <a:pt x="21155" y="16133"/>
                </a:cubicBezTo>
                <a:cubicBezTo>
                  <a:pt x="21077" y="16054"/>
                  <a:pt x="20988" y="15988"/>
                  <a:pt x="20893" y="15929"/>
                </a:cubicBezTo>
                <a:lnTo>
                  <a:pt x="16738" y="12697"/>
                </a:lnTo>
                <a:cubicBezTo>
                  <a:pt x="16471" y="12430"/>
                  <a:pt x="16104" y="12265"/>
                  <a:pt x="15697" y="12265"/>
                </a:cubicBezTo>
                <a:cubicBezTo>
                  <a:pt x="15364" y="12265"/>
                  <a:pt x="15060" y="12380"/>
                  <a:pt x="14815" y="12567"/>
                </a:cubicBezTo>
                <a:lnTo>
                  <a:pt x="13655" y="13736"/>
                </a:lnTo>
                <a:lnTo>
                  <a:pt x="13652" y="13733"/>
                </a:lnTo>
                <a:cubicBezTo>
                  <a:pt x="13473" y="13934"/>
                  <a:pt x="13214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3"/>
                  <a:pt x="12101" y="13674"/>
                </a:cubicBezTo>
                <a:cubicBezTo>
                  <a:pt x="10497" y="12510"/>
                  <a:pt x="9076" y="11108"/>
                  <a:pt x="7914" y="9502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7"/>
                  <a:pt x="7659" y="8101"/>
                  <a:pt x="7871" y="7920"/>
                </a:cubicBezTo>
                <a:lnTo>
                  <a:pt x="7870" y="7918"/>
                </a:lnTo>
                <a:lnTo>
                  <a:pt x="9023" y="6773"/>
                </a:lnTo>
                <a:cubicBezTo>
                  <a:pt x="9211" y="6528"/>
                  <a:pt x="9325" y="6224"/>
                  <a:pt x="9325" y="5891"/>
                </a:cubicBezTo>
                <a:cubicBezTo>
                  <a:pt x="9325" y="5485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2"/>
                </a:cubicBezTo>
                <a:cubicBezTo>
                  <a:pt x="5191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2" y="7373"/>
                </a:lnTo>
                <a:cubicBezTo>
                  <a:pt x="3435" y="13255"/>
                  <a:pt x="8343" y="18164"/>
                  <a:pt x="14224" y="21117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79"/>
                  <a:pt x="21594" y="17177"/>
                  <a:pt x="21594" y="17174"/>
                </a:cubicBezTo>
                <a:cubicBezTo>
                  <a:pt x="21594" y="17174"/>
                  <a:pt x="21586" y="17174"/>
                  <a:pt x="21586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2" y="10309"/>
                  <a:pt x="16692" y="10090"/>
                  <a:pt x="16692" y="9819"/>
                </a:cubicBezTo>
                <a:cubicBezTo>
                  <a:pt x="16692" y="7107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2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0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gradFill>
            <a:gsLst>
              <a:gs pos="0">
                <a:srgbClr val="51C0DE"/>
              </a:gs>
              <a:gs pos="97000">
                <a:srgbClr val="EA4A86"/>
              </a:gs>
            </a:gsLst>
            <a:lin ang="2700000" scaled="0"/>
          </a:gra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400">
              <a:solidFill>
                <a:schemeClr val="bg1">
                  <a:lumMod val="85000"/>
                </a:schemeClr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21" name="Subtitle 2"/>
          <p:cNvSpPr txBox="1"/>
          <p:nvPr/>
        </p:nvSpPr>
        <p:spPr>
          <a:xfrm>
            <a:off x="1353451" y="4940861"/>
            <a:ext cx="4061871" cy="841355"/>
          </a:xfrm>
          <a:prstGeom prst="rect">
            <a:avLst/>
          </a:prstGeom>
          <a:noFill/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755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/>
                <a:cs typeface="+mn-ea"/>
                <a:sym typeface="Arial" panose="020B0604020202020204"/>
              </a:rPr>
              <a:t>使开源生态系统中的资源得到更合理的分配。避免优质项目因缺乏关注而被埋没，引导开发者和社区资源向这些有潜力的项目流动，促进整个开源生态的健康、均衡发展。</a:t>
            </a:r>
            <a:endParaRPr lang="en-US" sz="1100" dirty="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6" grpId="0"/>
      <p:bldP spid="27" grpId="0"/>
      <p:bldP spid="28" grpId="0"/>
      <p:bldP spid="29" grpId="0"/>
      <p:bldP spid="30" grpId="0"/>
      <p:bldP spid="31" grpId="0" animBg="1"/>
      <p:bldP spid="32" grpId="0" animBg="1"/>
      <p:bldP spid="33" grpId="0" animBg="1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pic>
        <p:nvPicPr>
          <p:cNvPr id="9" name="图片占位符 8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screen"/>
          <a:srcRect/>
          <a:stretch>
            <a:fillRect/>
          </a:stretch>
        </p:blipFill>
        <p:spPr/>
      </p:pic>
      <p:pic>
        <p:nvPicPr>
          <p:cNvPr id="13" name="图片占位符 12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screen"/>
          <a:srcRect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5197" y="1338415"/>
            <a:ext cx="10515600" cy="1325563"/>
          </a:xfrm>
        </p:spPr>
        <p:txBody>
          <a:bodyPr/>
          <a:lstStyle/>
          <a:p>
            <a:r>
              <a:rPr lang="zh-CN" altLang="en-US" b="1" dirty="0">
                <a:gradFill>
                  <a:gsLst>
                    <a:gs pos="0">
                      <a:srgbClr val="EA4A86"/>
                    </a:gs>
                    <a:gs pos="97000">
                      <a:schemeClr val="accent5"/>
                    </a:gs>
                  </a:gsLst>
                  <a:lin ang="2700000" scaled="0"/>
                </a:gra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感谢观看</a:t>
            </a:r>
            <a:endParaRPr lang="en-US" b="1" dirty="0">
              <a:gradFill>
                <a:gsLst>
                  <a:gs pos="0">
                    <a:srgbClr val="EA4A86"/>
                  </a:gs>
                  <a:gs pos="97000">
                    <a:schemeClr val="accent5"/>
                  </a:gs>
                </a:gsLst>
                <a:lin ang="2700000" scaled="0"/>
              </a:gra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4221" y="2590803"/>
            <a:ext cx="2558393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zh-CN" sz="1000" b="1" i="0" spc="400" baseline="0" dirty="0">
                <a:gradFill>
                  <a:gsLst>
                    <a:gs pos="0">
                      <a:srgbClr val="EA4A86"/>
                    </a:gs>
                    <a:gs pos="97000">
                      <a:schemeClr val="accent5"/>
                    </a:gs>
                  </a:gsLst>
                  <a:lin ang="2700000" scaled="0"/>
                </a:gra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THANKS FOR WATCHING</a:t>
            </a:r>
            <a:endParaRPr lang="en-US" sz="1000" b="1" i="0" spc="400" baseline="0" dirty="0">
              <a:gradFill>
                <a:gsLst>
                  <a:gs pos="0">
                    <a:srgbClr val="EA4A86"/>
                  </a:gs>
                  <a:gs pos="97000">
                    <a:schemeClr val="accent5"/>
                  </a:gs>
                </a:gsLst>
                <a:lin ang="2700000" scaled="0"/>
              </a:gra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7" name="Freeform 6"/>
          <p:cNvSpPr/>
          <p:nvPr/>
        </p:nvSpPr>
        <p:spPr>
          <a:xfrm rot="18900000" flipH="1">
            <a:off x="1475975" y="3216511"/>
            <a:ext cx="350231" cy="350107"/>
          </a:xfrm>
          <a:custGeom>
            <a:avLst/>
            <a:gdLst>
              <a:gd name="connsiteX0" fmla="*/ 2133 w 3180445"/>
              <a:gd name="connsiteY0" fmla="*/ 2314494 h 3179322"/>
              <a:gd name="connsiteX1" fmla="*/ 2133 w 3180445"/>
              <a:gd name="connsiteY1" fmla="*/ 2316628 h 3179322"/>
              <a:gd name="connsiteX2" fmla="*/ 0 w 3180445"/>
              <a:gd name="connsiteY2" fmla="*/ 2316628 h 3179322"/>
              <a:gd name="connsiteX3" fmla="*/ 0 w 3180445"/>
              <a:gd name="connsiteY3" fmla="*/ 2410712 h 3179322"/>
              <a:gd name="connsiteX4" fmla="*/ 2133 w 3180445"/>
              <a:gd name="connsiteY4" fmla="*/ 2410712 h 3179322"/>
              <a:gd name="connsiteX5" fmla="*/ 2133 w 3180445"/>
              <a:gd name="connsiteY5" fmla="*/ 3179322 h 3179322"/>
              <a:gd name="connsiteX6" fmla="*/ 96217 w 3180445"/>
              <a:gd name="connsiteY6" fmla="*/ 3179322 h 3179322"/>
              <a:gd name="connsiteX7" fmla="*/ 96217 w 3180445"/>
              <a:gd name="connsiteY7" fmla="*/ 2410712 h 3179322"/>
              <a:gd name="connsiteX8" fmla="*/ 864828 w 3180445"/>
              <a:gd name="connsiteY8" fmla="*/ 2410712 h 3179322"/>
              <a:gd name="connsiteX9" fmla="*/ 864828 w 3180445"/>
              <a:gd name="connsiteY9" fmla="*/ 2407880 h 3179322"/>
              <a:gd name="connsiteX10" fmla="*/ 867662 w 3180445"/>
              <a:gd name="connsiteY10" fmla="*/ 2407880 h 3179322"/>
              <a:gd name="connsiteX11" fmla="*/ 867662 w 3180445"/>
              <a:gd name="connsiteY11" fmla="*/ 1638154 h 3179322"/>
              <a:gd name="connsiteX12" fmla="*/ 1637391 w 3180445"/>
              <a:gd name="connsiteY12" fmla="*/ 1638154 h 3179322"/>
              <a:gd name="connsiteX13" fmla="*/ 1637391 w 3180445"/>
              <a:gd name="connsiteY13" fmla="*/ 1636271 h 3179322"/>
              <a:gd name="connsiteX14" fmla="*/ 1639271 w 3180445"/>
              <a:gd name="connsiteY14" fmla="*/ 1636271 h 3179322"/>
              <a:gd name="connsiteX15" fmla="*/ 1639271 w 3180445"/>
              <a:gd name="connsiteY15" fmla="*/ 867661 h 3179322"/>
              <a:gd name="connsiteX16" fmla="*/ 2407882 w 3180445"/>
              <a:gd name="connsiteY16" fmla="*/ 867661 h 3179322"/>
              <a:gd name="connsiteX17" fmla="*/ 2407883 w 3180445"/>
              <a:gd name="connsiteY17" fmla="*/ 864829 h 3179322"/>
              <a:gd name="connsiteX18" fmla="*/ 2410716 w 3180445"/>
              <a:gd name="connsiteY18" fmla="*/ 864829 h 3179322"/>
              <a:gd name="connsiteX19" fmla="*/ 2410716 w 3180445"/>
              <a:gd name="connsiteY19" fmla="*/ 95102 h 3179322"/>
              <a:gd name="connsiteX20" fmla="*/ 3180445 w 3180445"/>
              <a:gd name="connsiteY20" fmla="*/ 95102 h 3179322"/>
              <a:gd name="connsiteX21" fmla="*/ 3180445 w 3180445"/>
              <a:gd name="connsiteY21" fmla="*/ 1018 h 3179322"/>
              <a:gd name="connsiteX22" fmla="*/ 2410716 w 3180445"/>
              <a:gd name="connsiteY22" fmla="*/ 1018 h 3179322"/>
              <a:gd name="connsiteX23" fmla="*/ 2410716 w 3180445"/>
              <a:gd name="connsiteY23" fmla="*/ 1 h 3179322"/>
              <a:gd name="connsiteX24" fmla="*/ 2316632 w 3180445"/>
              <a:gd name="connsiteY24" fmla="*/ 0 h 3179322"/>
              <a:gd name="connsiteX25" fmla="*/ 2316633 w 3180445"/>
              <a:gd name="connsiteY25" fmla="*/ 1018 h 3179322"/>
              <a:gd name="connsiteX26" fmla="*/ 2315617 w 3180445"/>
              <a:gd name="connsiteY26" fmla="*/ 1018 h 3179322"/>
              <a:gd name="connsiteX27" fmla="*/ 2315617 w 3180445"/>
              <a:gd name="connsiteY27" fmla="*/ 95102 h 3179322"/>
              <a:gd name="connsiteX28" fmla="*/ 2316632 w 3180445"/>
              <a:gd name="connsiteY28" fmla="*/ 95102 h 3179322"/>
              <a:gd name="connsiteX29" fmla="*/ 2316632 w 3180445"/>
              <a:gd name="connsiteY29" fmla="*/ 773577 h 3179322"/>
              <a:gd name="connsiteX30" fmla="*/ 1639271 w 3180445"/>
              <a:gd name="connsiteY30" fmla="*/ 773577 h 3179322"/>
              <a:gd name="connsiteX31" fmla="*/ 1639271 w 3180445"/>
              <a:gd name="connsiteY31" fmla="*/ 771443 h 3179322"/>
              <a:gd name="connsiteX32" fmla="*/ 1545187 w 3180445"/>
              <a:gd name="connsiteY32" fmla="*/ 771443 h 3179322"/>
              <a:gd name="connsiteX33" fmla="*/ 1545187 w 3180445"/>
              <a:gd name="connsiteY33" fmla="*/ 773577 h 3179322"/>
              <a:gd name="connsiteX34" fmla="*/ 1543054 w 3180445"/>
              <a:gd name="connsiteY34" fmla="*/ 773577 h 3179322"/>
              <a:gd name="connsiteX35" fmla="*/ 1543054 w 3180445"/>
              <a:gd name="connsiteY35" fmla="*/ 867661 h 3179322"/>
              <a:gd name="connsiteX36" fmla="*/ 1545187 w 3180445"/>
              <a:gd name="connsiteY36" fmla="*/ 867661 h 3179322"/>
              <a:gd name="connsiteX37" fmla="*/ 1545187 w 3180445"/>
              <a:gd name="connsiteY37" fmla="*/ 1544069 h 3179322"/>
              <a:gd name="connsiteX38" fmla="*/ 867662 w 3180445"/>
              <a:gd name="connsiteY38" fmla="*/ 1544069 h 3179322"/>
              <a:gd name="connsiteX39" fmla="*/ 867662 w 3180445"/>
              <a:gd name="connsiteY39" fmla="*/ 1543052 h 3179322"/>
              <a:gd name="connsiteX40" fmla="*/ 773578 w 3180445"/>
              <a:gd name="connsiteY40" fmla="*/ 1543052 h 3179322"/>
              <a:gd name="connsiteX41" fmla="*/ 773578 w 3180445"/>
              <a:gd name="connsiteY41" fmla="*/ 1544069 h 3179322"/>
              <a:gd name="connsiteX42" fmla="*/ 772563 w 3180445"/>
              <a:gd name="connsiteY42" fmla="*/ 1544069 h 3179322"/>
              <a:gd name="connsiteX43" fmla="*/ 772563 w 3180445"/>
              <a:gd name="connsiteY43" fmla="*/ 1638154 h 3179322"/>
              <a:gd name="connsiteX44" fmla="*/ 773578 w 3180445"/>
              <a:gd name="connsiteY44" fmla="*/ 1638154 h 3179322"/>
              <a:gd name="connsiteX45" fmla="*/ 773578 w 3180445"/>
              <a:gd name="connsiteY45" fmla="*/ 2316628 h 3179322"/>
              <a:gd name="connsiteX46" fmla="*/ 96217 w 3180445"/>
              <a:gd name="connsiteY46" fmla="*/ 2316628 h 3179322"/>
              <a:gd name="connsiteX47" fmla="*/ 96217 w 3180445"/>
              <a:gd name="connsiteY47" fmla="*/ 2314494 h 317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80445" h="3179322">
                <a:moveTo>
                  <a:pt x="2133" y="2314494"/>
                </a:moveTo>
                <a:lnTo>
                  <a:pt x="2133" y="2316628"/>
                </a:lnTo>
                <a:lnTo>
                  <a:pt x="0" y="2316628"/>
                </a:lnTo>
                <a:lnTo>
                  <a:pt x="0" y="2410712"/>
                </a:lnTo>
                <a:lnTo>
                  <a:pt x="2133" y="2410712"/>
                </a:lnTo>
                <a:lnTo>
                  <a:pt x="2133" y="3179322"/>
                </a:lnTo>
                <a:lnTo>
                  <a:pt x="96217" y="3179322"/>
                </a:lnTo>
                <a:lnTo>
                  <a:pt x="96217" y="2410712"/>
                </a:lnTo>
                <a:lnTo>
                  <a:pt x="864828" y="2410712"/>
                </a:lnTo>
                <a:lnTo>
                  <a:pt x="864828" y="2407880"/>
                </a:lnTo>
                <a:lnTo>
                  <a:pt x="867662" y="2407880"/>
                </a:lnTo>
                <a:lnTo>
                  <a:pt x="867662" y="1638154"/>
                </a:lnTo>
                <a:lnTo>
                  <a:pt x="1637391" y="1638154"/>
                </a:lnTo>
                <a:lnTo>
                  <a:pt x="1637391" y="1636271"/>
                </a:lnTo>
                <a:lnTo>
                  <a:pt x="1639271" y="1636271"/>
                </a:lnTo>
                <a:lnTo>
                  <a:pt x="1639271" y="867661"/>
                </a:lnTo>
                <a:lnTo>
                  <a:pt x="2407882" y="867661"/>
                </a:lnTo>
                <a:lnTo>
                  <a:pt x="2407883" y="864829"/>
                </a:lnTo>
                <a:lnTo>
                  <a:pt x="2410716" y="864829"/>
                </a:lnTo>
                <a:lnTo>
                  <a:pt x="2410716" y="95102"/>
                </a:lnTo>
                <a:lnTo>
                  <a:pt x="3180445" y="95102"/>
                </a:lnTo>
                <a:lnTo>
                  <a:pt x="3180445" y="1018"/>
                </a:lnTo>
                <a:lnTo>
                  <a:pt x="2410716" y="1018"/>
                </a:lnTo>
                <a:lnTo>
                  <a:pt x="2410716" y="1"/>
                </a:lnTo>
                <a:lnTo>
                  <a:pt x="2316632" y="0"/>
                </a:lnTo>
                <a:lnTo>
                  <a:pt x="2316633" y="1018"/>
                </a:lnTo>
                <a:lnTo>
                  <a:pt x="2315617" y="1018"/>
                </a:lnTo>
                <a:lnTo>
                  <a:pt x="2315617" y="95102"/>
                </a:lnTo>
                <a:lnTo>
                  <a:pt x="2316632" y="95102"/>
                </a:lnTo>
                <a:lnTo>
                  <a:pt x="2316632" y="773577"/>
                </a:lnTo>
                <a:lnTo>
                  <a:pt x="1639271" y="773577"/>
                </a:lnTo>
                <a:lnTo>
                  <a:pt x="1639271" y="771443"/>
                </a:lnTo>
                <a:lnTo>
                  <a:pt x="1545187" y="771443"/>
                </a:lnTo>
                <a:lnTo>
                  <a:pt x="1545187" y="773577"/>
                </a:lnTo>
                <a:lnTo>
                  <a:pt x="1543054" y="773577"/>
                </a:lnTo>
                <a:lnTo>
                  <a:pt x="1543054" y="867661"/>
                </a:lnTo>
                <a:lnTo>
                  <a:pt x="1545187" y="867661"/>
                </a:lnTo>
                <a:lnTo>
                  <a:pt x="1545187" y="1544069"/>
                </a:lnTo>
                <a:lnTo>
                  <a:pt x="867662" y="1544069"/>
                </a:lnTo>
                <a:lnTo>
                  <a:pt x="867662" y="1543052"/>
                </a:lnTo>
                <a:lnTo>
                  <a:pt x="773578" y="1543052"/>
                </a:lnTo>
                <a:lnTo>
                  <a:pt x="773578" y="1544069"/>
                </a:lnTo>
                <a:lnTo>
                  <a:pt x="772563" y="1544069"/>
                </a:lnTo>
                <a:lnTo>
                  <a:pt x="772563" y="1638154"/>
                </a:lnTo>
                <a:lnTo>
                  <a:pt x="773578" y="1638154"/>
                </a:lnTo>
                <a:lnTo>
                  <a:pt x="773578" y="2316628"/>
                </a:lnTo>
                <a:lnTo>
                  <a:pt x="96217" y="2316628"/>
                </a:lnTo>
                <a:lnTo>
                  <a:pt x="96217" y="2314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39312" y="3946105"/>
            <a:ext cx="3347623" cy="32457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——</a:t>
            </a:r>
            <a:r>
              <a:rPr lang="zh-CN" altLang="en-US" b="1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王惜冉，吴彤</a:t>
            </a:r>
            <a:endParaRPr lang="en-US" b="1" dirty="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631712" y="2713914"/>
            <a:ext cx="3390722" cy="3390720"/>
          </a:xfrm>
          <a:prstGeom prst="ellipse">
            <a:avLst/>
          </a:prstGeom>
          <a:gradFill>
            <a:gsLst>
              <a:gs pos="0">
                <a:srgbClr val="EA4A86"/>
              </a:gs>
              <a:gs pos="97000">
                <a:schemeClr val="accent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12" name="Title 1"/>
          <p:cNvSpPr txBox="1"/>
          <p:nvPr/>
        </p:nvSpPr>
        <p:spPr>
          <a:xfrm>
            <a:off x="7748923" y="4055496"/>
            <a:ext cx="3127271" cy="10422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THX</a:t>
            </a:r>
            <a:endParaRPr lang="en-US" sz="6000" b="1" dirty="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49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49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49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8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5400000">
            <a:off x="2616200" y="-2717799"/>
            <a:ext cx="6959601" cy="12192003"/>
          </a:xfrm>
          <a:prstGeom prst="rect">
            <a:avLst/>
          </a:prstGeom>
        </p:spPr>
      </p:pic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screen"/>
          <a:srcRect/>
          <a:stretch>
            <a:fillRect/>
          </a:stretch>
        </p:blipFill>
        <p:spPr>
          <a:xfrm>
            <a:off x="3558117" y="795867"/>
            <a:ext cx="5128683" cy="5128683"/>
          </a:xfrm>
        </p:spPr>
      </p:pic>
      <p:sp>
        <p:nvSpPr>
          <p:cNvPr id="5" name="Title 1"/>
          <p:cNvSpPr txBox="1"/>
          <p:nvPr/>
        </p:nvSpPr>
        <p:spPr>
          <a:xfrm>
            <a:off x="3312017" y="2236658"/>
            <a:ext cx="5567966" cy="209379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4800" b="1" dirty="0">
                <a:gradFill>
                  <a:gsLst>
                    <a:gs pos="0">
                      <a:srgbClr val="EA4A86"/>
                    </a:gs>
                    <a:gs pos="98000">
                      <a:schemeClr val="accent4"/>
                    </a:gs>
                  </a:gsLst>
                  <a:lin ang="2700000" scaled="0"/>
                </a:gra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一</a:t>
            </a:r>
            <a:r>
              <a:rPr lang="en-US" altLang="zh-CN" sz="4800" b="1" dirty="0">
                <a:gradFill>
                  <a:gsLst>
                    <a:gs pos="0">
                      <a:srgbClr val="EA4A86"/>
                    </a:gs>
                    <a:gs pos="98000">
                      <a:schemeClr val="accent4"/>
                    </a:gs>
                  </a:gsLst>
                  <a:lin ang="2700000" scaled="0"/>
                </a:gra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zh-CN" altLang="en-US" sz="4800" b="1" dirty="0">
                <a:gradFill>
                  <a:gsLst>
                    <a:gs pos="0">
                      <a:srgbClr val="EA4A86"/>
                    </a:gs>
                    <a:gs pos="98000">
                      <a:schemeClr val="accent4"/>
                    </a:gs>
                  </a:gsLst>
                  <a:lin ang="2700000" scaled="0"/>
                </a:gra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项目功能</a:t>
            </a:r>
            <a:endParaRPr lang="en-US" sz="4800" b="1" dirty="0">
              <a:gradFill>
                <a:gsLst>
                  <a:gs pos="0">
                    <a:srgbClr val="EA4A86"/>
                  </a:gs>
                  <a:gs pos="98000">
                    <a:schemeClr val="accent4"/>
                  </a:gs>
                </a:gsLst>
                <a:lin ang="2700000" scaled="0"/>
              </a:gra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6" name="Freeform 5"/>
          <p:cNvSpPr/>
          <p:nvPr/>
        </p:nvSpPr>
        <p:spPr>
          <a:xfrm rot="16200000" flipH="1">
            <a:off x="7811685" y="-793793"/>
            <a:ext cx="3180445" cy="3179322"/>
          </a:xfrm>
          <a:custGeom>
            <a:avLst/>
            <a:gdLst>
              <a:gd name="connsiteX0" fmla="*/ 2133 w 3180445"/>
              <a:gd name="connsiteY0" fmla="*/ 2314494 h 3179322"/>
              <a:gd name="connsiteX1" fmla="*/ 2133 w 3180445"/>
              <a:gd name="connsiteY1" fmla="*/ 2316628 h 3179322"/>
              <a:gd name="connsiteX2" fmla="*/ 0 w 3180445"/>
              <a:gd name="connsiteY2" fmla="*/ 2316628 h 3179322"/>
              <a:gd name="connsiteX3" fmla="*/ 0 w 3180445"/>
              <a:gd name="connsiteY3" fmla="*/ 2410712 h 3179322"/>
              <a:gd name="connsiteX4" fmla="*/ 2133 w 3180445"/>
              <a:gd name="connsiteY4" fmla="*/ 2410712 h 3179322"/>
              <a:gd name="connsiteX5" fmla="*/ 2133 w 3180445"/>
              <a:gd name="connsiteY5" fmla="*/ 3179322 h 3179322"/>
              <a:gd name="connsiteX6" fmla="*/ 96217 w 3180445"/>
              <a:gd name="connsiteY6" fmla="*/ 3179322 h 3179322"/>
              <a:gd name="connsiteX7" fmla="*/ 96217 w 3180445"/>
              <a:gd name="connsiteY7" fmla="*/ 2410712 h 3179322"/>
              <a:gd name="connsiteX8" fmla="*/ 864828 w 3180445"/>
              <a:gd name="connsiteY8" fmla="*/ 2410712 h 3179322"/>
              <a:gd name="connsiteX9" fmla="*/ 864828 w 3180445"/>
              <a:gd name="connsiteY9" fmla="*/ 2407880 h 3179322"/>
              <a:gd name="connsiteX10" fmla="*/ 867662 w 3180445"/>
              <a:gd name="connsiteY10" fmla="*/ 2407880 h 3179322"/>
              <a:gd name="connsiteX11" fmla="*/ 867662 w 3180445"/>
              <a:gd name="connsiteY11" fmla="*/ 1638154 h 3179322"/>
              <a:gd name="connsiteX12" fmla="*/ 1637391 w 3180445"/>
              <a:gd name="connsiteY12" fmla="*/ 1638154 h 3179322"/>
              <a:gd name="connsiteX13" fmla="*/ 1637391 w 3180445"/>
              <a:gd name="connsiteY13" fmla="*/ 1636271 h 3179322"/>
              <a:gd name="connsiteX14" fmla="*/ 1639271 w 3180445"/>
              <a:gd name="connsiteY14" fmla="*/ 1636271 h 3179322"/>
              <a:gd name="connsiteX15" fmla="*/ 1639271 w 3180445"/>
              <a:gd name="connsiteY15" fmla="*/ 867661 h 3179322"/>
              <a:gd name="connsiteX16" fmla="*/ 2407882 w 3180445"/>
              <a:gd name="connsiteY16" fmla="*/ 867661 h 3179322"/>
              <a:gd name="connsiteX17" fmla="*/ 2407883 w 3180445"/>
              <a:gd name="connsiteY17" fmla="*/ 864829 h 3179322"/>
              <a:gd name="connsiteX18" fmla="*/ 2410716 w 3180445"/>
              <a:gd name="connsiteY18" fmla="*/ 864829 h 3179322"/>
              <a:gd name="connsiteX19" fmla="*/ 2410716 w 3180445"/>
              <a:gd name="connsiteY19" fmla="*/ 95102 h 3179322"/>
              <a:gd name="connsiteX20" fmla="*/ 3180445 w 3180445"/>
              <a:gd name="connsiteY20" fmla="*/ 95102 h 3179322"/>
              <a:gd name="connsiteX21" fmla="*/ 3180445 w 3180445"/>
              <a:gd name="connsiteY21" fmla="*/ 1018 h 3179322"/>
              <a:gd name="connsiteX22" fmla="*/ 2410716 w 3180445"/>
              <a:gd name="connsiteY22" fmla="*/ 1018 h 3179322"/>
              <a:gd name="connsiteX23" fmla="*/ 2410716 w 3180445"/>
              <a:gd name="connsiteY23" fmla="*/ 1 h 3179322"/>
              <a:gd name="connsiteX24" fmla="*/ 2316632 w 3180445"/>
              <a:gd name="connsiteY24" fmla="*/ 0 h 3179322"/>
              <a:gd name="connsiteX25" fmla="*/ 2316633 w 3180445"/>
              <a:gd name="connsiteY25" fmla="*/ 1018 h 3179322"/>
              <a:gd name="connsiteX26" fmla="*/ 2315617 w 3180445"/>
              <a:gd name="connsiteY26" fmla="*/ 1018 h 3179322"/>
              <a:gd name="connsiteX27" fmla="*/ 2315617 w 3180445"/>
              <a:gd name="connsiteY27" fmla="*/ 95102 h 3179322"/>
              <a:gd name="connsiteX28" fmla="*/ 2316632 w 3180445"/>
              <a:gd name="connsiteY28" fmla="*/ 95102 h 3179322"/>
              <a:gd name="connsiteX29" fmla="*/ 2316632 w 3180445"/>
              <a:gd name="connsiteY29" fmla="*/ 773577 h 3179322"/>
              <a:gd name="connsiteX30" fmla="*/ 1639271 w 3180445"/>
              <a:gd name="connsiteY30" fmla="*/ 773577 h 3179322"/>
              <a:gd name="connsiteX31" fmla="*/ 1639271 w 3180445"/>
              <a:gd name="connsiteY31" fmla="*/ 771443 h 3179322"/>
              <a:gd name="connsiteX32" fmla="*/ 1545187 w 3180445"/>
              <a:gd name="connsiteY32" fmla="*/ 771443 h 3179322"/>
              <a:gd name="connsiteX33" fmla="*/ 1545187 w 3180445"/>
              <a:gd name="connsiteY33" fmla="*/ 773577 h 3179322"/>
              <a:gd name="connsiteX34" fmla="*/ 1543054 w 3180445"/>
              <a:gd name="connsiteY34" fmla="*/ 773577 h 3179322"/>
              <a:gd name="connsiteX35" fmla="*/ 1543054 w 3180445"/>
              <a:gd name="connsiteY35" fmla="*/ 867661 h 3179322"/>
              <a:gd name="connsiteX36" fmla="*/ 1545187 w 3180445"/>
              <a:gd name="connsiteY36" fmla="*/ 867661 h 3179322"/>
              <a:gd name="connsiteX37" fmla="*/ 1545187 w 3180445"/>
              <a:gd name="connsiteY37" fmla="*/ 1544069 h 3179322"/>
              <a:gd name="connsiteX38" fmla="*/ 867662 w 3180445"/>
              <a:gd name="connsiteY38" fmla="*/ 1544069 h 3179322"/>
              <a:gd name="connsiteX39" fmla="*/ 867662 w 3180445"/>
              <a:gd name="connsiteY39" fmla="*/ 1543052 h 3179322"/>
              <a:gd name="connsiteX40" fmla="*/ 773578 w 3180445"/>
              <a:gd name="connsiteY40" fmla="*/ 1543052 h 3179322"/>
              <a:gd name="connsiteX41" fmla="*/ 773578 w 3180445"/>
              <a:gd name="connsiteY41" fmla="*/ 1544069 h 3179322"/>
              <a:gd name="connsiteX42" fmla="*/ 772563 w 3180445"/>
              <a:gd name="connsiteY42" fmla="*/ 1544069 h 3179322"/>
              <a:gd name="connsiteX43" fmla="*/ 772563 w 3180445"/>
              <a:gd name="connsiteY43" fmla="*/ 1638154 h 3179322"/>
              <a:gd name="connsiteX44" fmla="*/ 773578 w 3180445"/>
              <a:gd name="connsiteY44" fmla="*/ 1638154 h 3179322"/>
              <a:gd name="connsiteX45" fmla="*/ 773578 w 3180445"/>
              <a:gd name="connsiteY45" fmla="*/ 2316628 h 3179322"/>
              <a:gd name="connsiteX46" fmla="*/ 96217 w 3180445"/>
              <a:gd name="connsiteY46" fmla="*/ 2316628 h 3179322"/>
              <a:gd name="connsiteX47" fmla="*/ 96217 w 3180445"/>
              <a:gd name="connsiteY47" fmla="*/ 2314494 h 317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80445" h="3179322">
                <a:moveTo>
                  <a:pt x="2133" y="2314494"/>
                </a:moveTo>
                <a:lnTo>
                  <a:pt x="2133" y="2316628"/>
                </a:lnTo>
                <a:lnTo>
                  <a:pt x="0" y="2316628"/>
                </a:lnTo>
                <a:lnTo>
                  <a:pt x="0" y="2410712"/>
                </a:lnTo>
                <a:lnTo>
                  <a:pt x="2133" y="2410712"/>
                </a:lnTo>
                <a:lnTo>
                  <a:pt x="2133" y="3179322"/>
                </a:lnTo>
                <a:lnTo>
                  <a:pt x="96217" y="3179322"/>
                </a:lnTo>
                <a:lnTo>
                  <a:pt x="96217" y="2410712"/>
                </a:lnTo>
                <a:lnTo>
                  <a:pt x="864828" y="2410712"/>
                </a:lnTo>
                <a:lnTo>
                  <a:pt x="864828" y="2407880"/>
                </a:lnTo>
                <a:lnTo>
                  <a:pt x="867662" y="2407880"/>
                </a:lnTo>
                <a:lnTo>
                  <a:pt x="867662" y="1638154"/>
                </a:lnTo>
                <a:lnTo>
                  <a:pt x="1637391" y="1638154"/>
                </a:lnTo>
                <a:lnTo>
                  <a:pt x="1637391" y="1636271"/>
                </a:lnTo>
                <a:lnTo>
                  <a:pt x="1639271" y="1636271"/>
                </a:lnTo>
                <a:lnTo>
                  <a:pt x="1639271" y="867661"/>
                </a:lnTo>
                <a:lnTo>
                  <a:pt x="2407882" y="867661"/>
                </a:lnTo>
                <a:lnTo>
                  <a:pt x="2407883" y="864829"/>
                </a:lnTo>
                <a:lnTo>
                  <a:pt x="2410716" y="864829"/>
                </a:lnTo>
                <a:lnTo>
                  <a:pt x="2410716" y="95102"/>
                </a:lnTo>
                <a:lnTo>
                  <a:pt x="3180445" y="95102"/>
                </a:lnTo>
                <a:lnTo>
                  <a:pt x="3180445" y="1018"/>
                </a:lnTo>
                <a:lnTo>
                  <a:pt x="2410716" y="1018"/>
                </a:lnTo>
                <a:lnTo>
                  <a:pt x="2410716" y="1"/>
                </a:lnTo>
                <a:lnTo>
                  <a:pt x="2316632" y="0"/>
                </a:lnTo>
                <a:lnTo>
                  <a:pt x="2316633" y="1018"/>
                </a:lnTo>
                <a:lnTo>
                  <a:pt x="2315617" y="1018"/>
                </a:lnTo>
                <a:lnTo>
                  <a:pt x="2315617" y="95102"/>
                </a:lnTo>
                <a:lnTo>
                  <a:pt x="2316632" y="95102"/>
                </a:lnTo>
                <a:lnTo>
                  <a:pt x="2316632" y="773577"/>
                </a:lnTo>
                <a:lnTo>
                  <a:pt x="1639271" y="773577"/>
                </a:lnTo>
                <a:lnTo>
                  <a:pt x="1639271" y="771443"/>
                </a:lnTo>
                <a:lnTo>
                  <a:pt x="1545187" y="771443"/>
                </a:lnTo>
                <a:lnTo>
                  <a:pt x="1545187" y="773577"/>
                </a:lnTo>
                <a:lnTo>
                  <a:pt x="1543054" y="773577"/>
                </a:lnTo>
                <a:lnTo>
                  <a:pt x="1543054" y="867661"/>
                </a:lnTo>
                <a:lnTo>
                  <a:pt x="1545187" y="867661"/>
                </a:lnTo>
                <a:lnTo>
                  <a:pt x="1545187" y="1544069"/>
                </a:lnTo>
                <a:lnTo>
                  <a:pt x="867662" y="1544069"/>
                </a:lnTo>
                <a:lnTo>
                  <a:pt x="867662" y="1543052"/>
                </a:lnTo>
                <a:lnTo>
                  <a:pt x="773578" y="1543052"/>
                </a:lnTo>
                <a:lnTo>
                  <a:pt x="773578" y="1544069"/>
                </a:lnTo>
                <a:lnTo>
                  <a:pt x="772563" y="1544069"/>
                </a:lnTo>
                <a:lnTo>
                  <a:pt x="772563" y="1638154"/>
                </a:lnTo>
                <a:lnTo>
                  <a:pt x="773578" y="1638154"/>
                </a:lnTo>
                <a:lnTo>
                  <a:pt x="773578" y="2316628"/>
                </a:lnTo>
                <a:lnTo>
                  <a:pt x="96217" y="2316628"/>
                </a:lnTo>
                <a:lnTo>
                  <a:pt x="96217" y="2314494"/>
                </a:lnTo>
                <a:close/>
              </a:path>
            </a:pathLst>
          </a:custGeom>
          <a:gradFill>
            <a:gsLst>
              <a:gs pos="0">
                <a:srgbClr val="EA4A86"/>
              </a:gs>
              <a:gs pos="99000">
                <a:schemeClr val="accent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7" name="Freeform 6"/>
          <p:cNvSpPr/>
          <p:nvPr/>
        </p:nvSpPr>
        <p:spPr>
          <a:xfrm rot="16200000" flipH="1">
            <a:off x="1642945" y="4612513"/>
            <a:ext cx="3180445" cy="3179322"/>
          </a:xfrm>
          <a:custGeom>
            <a:avLst/>
            <a:gdLst>
              <a:gd name="connsiteX0" fmla="*/ 2133 w 3180445"/>
              <a:gd name="connsiteY0" fmla="*/ 2314494 h 3179322"/>
              <a:gd name="connsiteX1" fmla="*/ 2133 w 3180445"/>
              <a:gd name="connsiteY1" fmla="*/ 2316628 h 3179322"/>
              <a:gd name="connsiteX2" fmla="*/ 0 w 3180445"/>
              <a:gd name="connsiteY2" fmla="*/ 2316628 h 3179322"/>
              <a:gd name="connsiteX3" fmla="*/ 0 w 3180445"/>
              <a:gd name="connsiteY3" fmla="*/ 2410712 h 3179322"/>
              <a:gd name="connsiteX4" fmla="*/ 2133 w 3180445"/>
              <a:gd name="connsiteY4" fmla="*/ 2410712 h 3179322"/>
              <a:gd name="connsiteX5" fmla="*/ 2133 w 3180445"/>
              <a:gd name="connsiteY5" fmla="*/ 3179322 h 3179322"/>
              <a:gd name="connsiteX6" fmla="*/ 96217 w 3180445"/>
              <a:gd name="connsiteY6" fmla="*/ 3179322 h 3179322"/>
              <a:gd name="connsiteX7" fmla="*/ 96217 w 3180445"/>
              <a:gd name="connsiteY7" fmla="*/ 2410712 h 3179322"/>
              <a:gd name="connsiteX8" fmla="*/ 864828 w 3180445"/>
              <a:gd name="connsiteY8" fmla="*/ 2410712 h 3179322"/>
              <a:gd name="connsiteX9" fmla="*/ 864828 w 3180445"/>
              <a:gd name="connsiteY9" fmla="*/ 2407880 h 3179322"/>
              <a:gd name="connsiteX10" fmla="*/ 867662 w 3180445"/>
              <a:gd name="connsiteY10" fmla="*/ 2407880 h 3179322"/>
              <a:gd name="connsiteX11" fmla="*/ 867662 w 3180445"/>
              <a:gd name="connsiteY11" fmla="*/ 1638154 h 3179322"/>
              <a:gd name="connsiteX12" fmla="*/ 1637391 w 3180445"/>
              <a:gd name="connsiteY12" fmla="*/ 1638154 h 3179322"/>
              <a:gd name="connsiteX13" fmla="*/ 1637391 w 3180445"/>
              <a:gd name="connsiteY13" fmla="*/ 1636271 h 3179322"/>
              <a:gd name="connsiteX14" fmla="*/ 1639271 w 3180445"/>
              <a:gd name="connsiteY14" fmla="*/ 1636271 h 3179322"/>
              <a:gd name="connsiteX15" fmla="*/ 1639271 w 3180445"/>
              <a:gd name="connsiteY15" fmla="*/ 867661 h 3179322"/>
              <a:gd name="connsiteX16" fmla="*/ 2407882 w 3180445"/>
              <a:gd name="connsiteY16" fmla="*/ 867661 h 3179322"/>
              <a:gd name="connsiteX17" fmla="*/ 2407883 w 3180445"/>
              <a:gd name="connsiteY17" fmla="*/ 864829 h 3179322"/>
              <a:gd name="connsiteX18" fmla="*/ 2410716 w 3180445"/>
              <a:gd name="connsiteY18" fmla="*/ 864829 h 3179322"/>
              <a:gd name="connsiteX19" fmla="*/ 2410716 w 3180445"/>
              <a:gd name="connsiteY19" fmla="*/ 95102 h 3179322"/>
              <a:gd name="connsiteX20" fmla="*/ 3180445 w 3180445"/>
              <a:gd name="connsiteY20" fmla="*/ 95102 h 3179322"/>
              <a:gd name="connsiteX21" fmla="*/ 3180445 w 3180445"/>
              <a:gd name="connsiteY21" fmla="*/ 1018 h 3179322"/>
              <a:gd name="connsiteX22" fmla="*/ 2410716 w 3180445"/>
              <a:gd name="connsiteY22" fmla="*/ 1018 h 3179322"/>
              <a:gd name="connsiteX23" fmla="*/ 2410716 w 3180445"/>
              <a:gd name="connsiteY23" fmla="*/ 1 h 3179322"/>
              <a:gd name="connsiteX24" fmla="*/ 2316632 w 3180445"/>
              <a:gd name="connsiteY24" fmla="*/ 0 h 3179322"/>
              <a:gd name="connsiteX25" fmla="*/ 2316633 w 3180445"/>
              <a:gd name="connsiteY25" fmla="*/ 1018 h 3179322"/>
              <a:gd name="connsiteX26" fmla="*/ 2315617 w 3180445"/>
              <a:gd name="connsiteY26" fmla="*/ 1018 h 3179322"/>
              <a:gd name="connsiteX27" fmla="*/ 2315617 w 3180445"/>
              <a:gd name="connsiteY27" fmla="*/ 95102 h 3179322"/>
              <a:gd name="connsiteX28" fmla="*/ 2316632 w 3180445"/>
              <a:gd name="connsiteY28" fmla="*/ 95102 h 3179322"/>
              <a:gd name="connsiteX29" fmla="*/ 2316632 w 3180445"/>
              <a:gd name="connsiteY29" fmla="*/ 773577 h 3179322"/>
              <a:gd name="connsiteX30" fmla="*/ 1639271 w 3180445"/>
              <a:gd name="connsiteY30" fmla="*/ 773577 h 3179322"/>
              <a:gd name="connsiteX31" fmla="*/ 1639271 w 3180445"/>
              <a:gd name="connsiteY31" fmla="*/ 771443 h 3179322"/>
              <a:gd name="connsiteX32" fmla="*/ 1545187 w 3180445"/>
              <a:gd name="connsiteY32" fmla="*/ 771443 h 3179322"/>
              <a:gd name="connsiteX33" fmla="*/ 1545187 w 3180445"/>
              <a:gd name="connsiteY33" fmla="*/ 773577 h 3179322"/>
              <a:gd name="connsiteX34" fmla="*/ 1543054 w 3180445"/>
              <a:gd name="connsiteY34" fmla="*/ 773577 h 3179322"/>
              <a:gd name="connsiteX35" fmla="*/ 1543054 w 3180445"/>
              <a:gd name="connsiteY35" fmla="*/ 867661 h 3179322"/>
              <a:gd name="connsiteX36" fmla="*/ 1545187 w 3180445"/>
              <a:gd name="connsiteY36" fmla="*/ 867661 h 3179322"/>
              <a:gd name="connsiteX37" fmla="*/ 1545187 w 3180445"/>
              <a:gd name="connsiteY37" fmla="*/ 1544069 h 3179322"/>
              <a:gd name="connsiteX38" fmla="*/ 867662 w 3180445"/>
              <a:gd name="connsiteY38" fmla="*/ 1544069 h 3179322"/>
              <a:gd name="connsiteX39" fmla="*/ 867662 w 3180445"/>
              <a:gd name="connsiteY39" fmla="*/ 1543052 h 3179322"/>
              <a:gd name="connsiteX40" fmla="*/ 773578 w 3180445"/>
              <a:gd name="connsiteY40" fmla="*/ 1543052 h 3179322"/>
              <a:gd name="connsiteX41" fmla="*/ 773578 w 3180445"/>
              <a:gd name="connsiteY41" fmla="*/ 1544069 h 3179322"/>
              <a:gd name="connsiteX42" fmla="*/ 772563 w 3180445"/>
              <a:gd name="connsiteY42" fmla="*/ 1544069 h 3179322"/>
              <a:gd name="connsiteX43" fmla="*/ 772563 w 3180445"/>
              <a:gd name="connsiteY43" fmla="*/ 1638154 h 3179322"/>
              <a:gd name="connsiteX44" fmla="*/ 773578 w 3180445"/>
              <a:gd name="connsiteY44" fmla="*/ 1638154 h 3179322"/>
              <a:gd name="connsiteX45" fmla="*/ 773578 w 3180445"/>
              <a:gd name="connsiteY45" fmla="*/ 2316628 h 3179322"/>
              <a:gd name="connsiteX46" fmla="*/ 96217 w 3180445"/>
              <a:gd name="connsiteY46" fmla="*/ 2316628 h 3179322"/>
              <a:gd name="connsiteX47" fmla="*/ 96217 w 3180445"/>
              <a:gd name="connsiteY47" fmla="*/ 2314494 h 317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80445" h="3179322">
                <a:moveTo>
                  <a:pt x="2133" y="2314494"/>
                </a:moveTo>
                <a:lnTo>
                  <a:pt x="2133" y="2316628"/>
                </a:lnTo>
                <a:lnTo>
                  <a:pt x="0" y="2316628"/>
                </a:lnTo>
                <a:lnTo>
                  <a:pt x="0" y="2410712"/>
                </a:lnTo>
                <a:lnTo>
                  <a:pt x="2133" y="2410712"/>
                </a:lnTo>
                <a:lnTo>
                  <a:pt x="2133" y="3179322"/>
                </a:lnTo>
                <a:lnTo>
                  <a:pt x="96217" y="3179322"/>
                </a:lnTo>
                <a:lnTo>
                  <a:pt x="96217" y="2410712"/>
                </a:lnTo>
                <a:lnTo>
                  <a:pt x="864828" y="2410712"/>
                </a:lnTo>
                <a:lnTo>
                  <a:pt x="864828" y="2407880"/>
                </a:lnTo>
                <a:lnTo>
                  <a:pt x="867662" y="2407880"/>
                </a:lnTo>
                <a:lnTo>
                  <a:pt x="867662" y="1638154"/>
                </a:lnTo>
                <a:lnTo>
                  <a:pt x="1637391" y="1638154"/>
                </a:lnTo>
                <a:lnTo>
                  <a:pt x="1637391" y="1636271"/>
                </a:lnTo>
                <a:lnTo>
                  <a:pt x="1639271" y="1636271"/>
                </a:lnTo>
                <a:lnTo>
                  <a:pt x="1639271" y="867661"/>
                </a:lnTo>
                <a:lnTo>
                  <a:pt x="2407882" y="867661"/>
                </a:lnTo>
                <a:lnTo>
                  <a:pt x="2407883" y="864829"/>
                </a:lnTo>
                <a:lnTo>
                  <a:pt x="2410716" y="864829"/>
                </a:lnTo>
                <a:lnTo>
                  <a:pt x="2410716" y="95102"/>
                </a:lnTo>
                <a:lnTo>
                  <a:pt x="3180445" y="95102"/>
                </a:lnTo>
                <a:lnTo>
                  <a:pt x="3180445" y="1018"/>
                </a:lnTo>
                <a:lnTo>
                  <a:pt x="2410716" y="1018"/>
                </a:lnTo>
                <a:lnTo>
                  <a:pt x="2410716" y="1"/>
                </a:lnTo>
                <a:lnTo>
                  <a:pt x="2316632" y="0"/>
                </a:lnTo>
                <a:lnTo>
                  <a:pt x="2316633" y="1018"/>
                </a:lnTo>
                <a:lnTo>
                  <a:pt x="2315617" y="1018"/>
                </a:lnTo>
                <a:lnTo>
                  <a:pt x="2315617" y="95102"/>
                </a:lnTo>
                <a:lnTo>
                  <a:pt x="2316632" y="95102"/>
                </a:lnTo>
                <a:lnTo>
                  <a:pt x="2316632" y="773577"/>
                </a:lnTo>
                <a:lnTo>
                  <a:pt x="1639271" y="773577"/>
                </a:lnTo>
                <a:lnTo>
                  <a:pt x="1639271" y="771443"/>
                </a:lnTo>
                <a:lnTo>
                  <a:pt x="1545187" y="771443"/>
                </a:lnTo>
                <a:lnTo>
                  <a:pt x="1545187" y="773577"/>
                </a:lnTo>
                <a:lnTo>
                  <a:pt x="1543054" y="773577"/>
                </a:lnTo>
                <a:lnTo>
                  <a:pt x="1543054" y="867661"/>
                </a:lnTo>
                <a:lnTo>
                  <a:pt x="1545187" y="867661"/>
                </a:lnTo>
                <a:lnTo>
                  <a:pt x="1545187" y="1544069"/>
                </a:lnTo>
                <a:lnTo>
                  <a:pt x="867662" y="1544069"/>
                </a:lnTo>
                <a:lnTo>
                  <a:pt x="867662" y="1543052"/>
                </a:lnTo>
                <a:lnTo>
                  <a:pt x="773578" y="1543052"/>
                </a:lnTo>
                <a:lnTo>
                  <a:pt x="773578" y="1544069"/>
                </a:lnTo>
                <a:lnTo>
                  <a:pt x="772563" y="1544069"/>
                </a:lnTo>
                <a:lnTo>
                  <a:pt x="772563" y="1638154"/>
                </a:lnTo>
                <a:lnTo>
                  <a:pt x="773578" y="1638154"/>
                </a:lnTo>
                <a:lnTo>
                  <a:pt x="773578" y="2316628"/>
                </a:lnTo>
                <a:lnTo>
                  <a:pt x="96217" y="2316628"/>
                </a:lnTo>
                <a:lnTo>
                  <a:pt x="96217" y="2314494"/>
                </a:lnTo>
                <a:close/>
              </a:path>
            </a:pathLst>
          </a:custGeom>
          <a:gradFill>
            <a:gsLst>
              <a:gs pos="0">
                <a:srgbClr val="F1C51E"/>
              </a:gs>
              <a:gs pos="98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5400000">
            <a:off x="2616200" y="-2717799"/>
            <a:ext cx="6959601" cy="12192003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 rot="18900000" flipH="1">
            <a:off x="5874700" y="4161668"/>
            <a:ext cx="442598" cy="442441"/>
          </a:xfrm>
          <a:custGeom>
            <a:avLst/>
            <a:gdLst>
              <a:gd name="connsiteX0" fmla="*/ 2133 w 3180445"/>
              <a:gd name="connsiteY0" fmla="*/ 2314494 h 3179322"/>
              <a:gd name="connsiteX1" fmla="*/ 2133 w 3180445"/>
              <a:gd name="connsiteY1" fmla="*/ 2316628 h 3179322"/>
              <a:gd name="connsiteX2" fmla="*/ 0 w 3180445"/>
              <a:gd name="connsiteY2" fmla="*/ 2316628 h 3179322"/>
              <a:gd name="connsiteX3" fmla="*/ 0 w 3180445"/>
              <a:gd name="connsiteY3" fmla="*/ 2410712 h 3179322"/>
              <a:gd name="connsiteX4" fmla="*/ 2133 w 3180445"/>
              <a:gd name="connsiteY4" fmla="*/ 2410712 h 3179322"/>
              <a:gd name="connsiteX5" fmla="*/ 2133 w 3180445"/>
              <a:gd name="connsiteY5" fmla="*/ 3179322 h 3179322"/>
              <a:gd name="connsiteX6" fmla="*/ 96217 w 3180445"/>
              <a:gd name="connsiteY6" fmla="*/ 3179322 h 3179322"/>
              <a:gd name="connsiteX7" fmla="*/ 96217 w 3180445"/>
              <a:gd name="connsiteY7" fmla="*/ 2410712 h 3179322"/>
              <a:gd name="connsiteX8" fmla="*/ 864828 w 3180445"/>
              <a:gd name="connsiteY8" fmla="*/ 2410712 h 3179322"/>
              <a:gd name="connsiteX9" fmla="*/ 864828 w 3180445"/>
              <a:gd name="connsiteY9" fmla="*/ 2407880 h 3179322"/>
              <a:gd name="connsiteX10" fmla="*/ 867662 w 3180445"/>
              <a:gd name="connsiteY10" fmla="*/ 2407880 h 3179322"/>
              <a:gd name="connsiteX11" fmla="*/ 867662 w 3180445"/>
              <a:gd name="connsiteY11" fmla="*/ 1638154 h 3179322"/>
              <a:gd name="connsiteX12" fmla="*/ 1637391 w 3180445"/>
              <a:gd name="connsiteY12" fmla="*/ 1638154 h 3179322"/>
              <a:gd name="connsiteX13" fmla="*/ 1637391 w 3180445"/>
              <a:gd name="connsiteY13" fmla="*/ 1636271 h 3179322"/>
              <a:gd name="connsiteX14" fmla="*/ 1639271 w 3180445"/>
              <a:gd name="connsiteY14" fmla="*/ 1636271 h 3179322"/>
              <a:gd name="connsiteX15" fmla="*/ 1639271 w 3180445"/>
              <a:gd name="connsiteY15" fmla="*/ 867661 h 3179322"/>
              <a:gd name="connsiteX16" fmla="*/ 2407882 w 3180445"/>
              <a:gd name="connsiteY16" fmla="*/ 867661 h 3179322"/>
              <a:gd name="connsiteX17" fmla="*/ 2407883 w 3180445"/>
              <a:gd name="connsiteY17" fmla="*/ 864829 h 3179322"/>
              <a:gd name="connsiteX18" fmla="*/ 2410716 w 3180445"/>
              <a:gd name="connsiteY18" fmla="*/ 864829 h 3179322"/>
              <a:gd name="connsiteX19" fmla="*/ 2410716 w 3180445"/>
              <a:gd name="connsiteY19" fmla="*/ 95102 h 3179322"/>
              <a:gd name="connsiteX20" fmla="*/ 3180445 w 3180445"/>
              <a:gd name="connsiteY20" fmla="*/ 95102 h 3179322"/>
              <a:gd name="connsiteX21" fmla="*/ 3180445 w 3180445"/>
              <a:gd name="connsiteY21" fmla="*/ 1018 h 3179322"/>
              <a:gd name="connsiteX22" fmla="*/ 2410716 w 3180445"/>
              <a:gd name="connsiteY22" fmla="*/ 1018 h 3179322"/>
              <a:gd name="connsiteX23" fmla="*/ 2410716 w 3180445"/>
              <a:gd name="connsiteY23" fmla="*/ 1 h 3179322"/>
              <a:gd name="connsiteX24" fmla="*/ 2316632 w 3180445"/>
              <a:gd name="connsiteY24" fmla="*/ 0 h 3179322"/>
              <a:gd name="connsiteX25" fmla="*/ 2316633 w 3180445"/>
              <a:gd name="connsiteY25" fmla="*/ 1018 h 3179322"/>
              <a:gd name="connsiteX26" fmla="*/ 2315617 w 3180445"/>
              <a:gd name="connsiteY26" fmla="*/ 1018 h 3179322"/>
              <a:gd name="connsiteX27" fmla="*/ 2315617 w 3180445"/>
              <a:gd name="connsiteY27" fmla="*/ 95102 h 3179322"/>
              <a:gd name="connsiteX28" fmla="*/ 2316632 w 3180445"/>
              <a:gd name="connsiteY28" fmla="*/ 95102 h 3179322"/>
              <a:gd name="connsiteX29" fmla="*/ 2316632 w 3180445"/>
              <a:gd name="connsiteY29" fmla="*/ 773577 h 3179322"/>
              <a:gd name="connsiteX30" fmla="*/ 1639271 w 3180445"/>
              <a:gd name="connsiteY30" fmla="*/ 773577 h 3179322"/>
              <a:gd name="connsiteX31" fmla="*/ 1639271 w 3180445"/>
              <a:gd name="connsiteY31" fmla="*/ 771443 h 3179322"/>
              <a:gd name="connsiteX32" fmla="*/ 1545187 w 3180445"/>
              <a:gd name="connsiteY32" fmla="*/ 771443 h 3179322"/>
              <a:gd name="connsiteX33" fmla="*/ 1545187 w 3180445"/>
              <a:gd name="connsiteY33" fmla="*/ 773577 h 3179322"/>
              <a:gd name="connsiteX34" fmla="*/ 1543054 w 3180445"/>
              <a:gd name="connsiteY34" fmla="*/ 773577 h 3179322"/>
              <a:gd name="connsiteX35" fmla="*/ 1543054 w 3180445"/>
              <a:gd name="connsiteY35" fmla="*/ 867661 h 3179322"/>
              <a:gd name="connsiteX36" fmla="*/ 1545187 w 3180445"/>
              <a:gd name="connsiteY36" fmla="*/ 867661 h 3179322"/>
              <a:gd name="connsiteX37" fmla="*/ 1545187 w 3180445"/>
              <a:gd name="connsiteY37" fmla="*/ 1544069 h 3179322"/>
              <a:gd name="connsiteX38" fmla="*/ 867662 w 3180445"/>
              <a:gd name="connsiteY38" fmla="*/ 1544069 h 3179322"/>
              <a:gd name="connsiteX39" fmla="*/ 867662 w 3180445"/>
              <a:gd name="connsiteY39" fmla="*/ 1543052 h 3179322"/>
              <a:gd name="connsiteX40" fmla="*/ 773578 w 3180445"/>
              <a:gd name="connsiteY40" fmla="*/ 1543052 h 3179322"/>
              <a:gd name="connsiteX41" fmla="*/ 773578 w 3180445"/>
              <a:gd name="connsiteY41" fmla="*/ 1544069 h 3179322"/>
              <a:gd name="connsiteX42" fmla="*/ 772563 w 3180445"/>
              <a:gd name="connsiteY42" fmla="*/ 1544069 h 3179322"/>
              <a:gd name="connsiteX43" fmla="*/ 772563 w 3180445"/>
              <a:gd name="connsiteY43" fmla="*/ 1638154 h 3179322"/>
              <a:gd name="connsiteX44" fmla="*/ 773578 w 3180445"/>
              <a:gd name="connsiteY44" fmla="*/ 1638154 h 3179322"/>
              <a:gd name="connsiteX45" fmla="*/ 773578 w 3180445"/>
              <a:gd name="connsiteY45" fmla="*/ 2316628 h 3179322"/>
              <a:gd name="connsiteX46" fmla="*/ 96217 w 3180445"/>
              <a:gd name="connsiteY46" fmla="*/ 2316628 h 3179322"/>
              <a:gd name="connsiteX47" fmla="*/ 96217 w 3180445"/>
              <a:gd name="connsiteY47" fmla="*/ 2314494 h 317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80445" h="3179322">
                <a:moveTo>
                  <a:pt x="2133" y="2314494"/>
                </a:moveTo>
                <a:lnTo>
                  <a:pt x="2133" y="2316628"/>
                </a:lnTo>
                <a:lnTo>
                  <a:pt x="0" y="2316628"/>
                </a:lnTo>
                <a:lnTo>
                  <a:pt x="0" y="2410712"/>
                </a:lnTo>
                <a:lnTo>
                  <a:pt x="2133" y="2410712"/>
                </a:lnTo>
                <a:lnTo>
                  <a:pt x="2133" y="3179322"/>
                </a:lnTo>
                <a:lnTo>
                  <a:pt x="96217" y="3179322"/>
                </a:lnTo>
                <a:lnTo>
                  <a:pt x="96217" y="2410712"/>
                </a:lnTo>
                <a:lnTo>
                  <a:pt x="864828" y="2410712"/>
                </a:lnTo>
                <a:lnTo>
                  <a:pt x="864828" y="2407880"/>
                </a:lnTo>
                <a:lnTo>
                  <a:pt x="867662" y="2407880"/>
                </a:lnTo>
                <a:lnTo>
                  <a:pt x="867662" y="1638154"/>
                </a:lnTo>
                <a:lnTo>
                  <a:pt x="1637391" y="1638154"/>
                </a:lnTo>
                <a:lnTo>
                  <a:pt x="1637391" y="1636271"/>
                </a:lnTo>
                <a:lnTo>
                  <a:pt x="1639271" y="1636271"/>
                </a:lnTo>
                <a:lnTo>
                  <a:pt x="1639271" y="867661"/>
                </a:lnTo>
                <a:lnTo>
                  <a:pt x="2407882" y="867661"/>
                </a:lnTo>
                <a:lnTo>
                  <a:pt x="2407883" y="864829"/>
                </a:lnTo>
                <a:lnTo>
                  <a:pt x="2410716" y="864829"/>
                </a:lnTo>
                <a:lnTo>
                  <a:pt x="2410716" y="95102"/>
                </a:lnTo>
                <a:lnTo>
                  <a:pt x="3180445" y="95102"/>
                </a:lnTo>
                <a:lnTo>
                  <a:pt x="3180445" y="1018"/>
                </a:lnTo>
                <a:lnTo>
                  <a:pt x="2410716" y="1018"/>
                </a:lnTo>
                <a:lnTo>
                  <a:pt x="2410716" y="1"/>
                </a:lnTo>
                <a:lnTo>
                  <a:pt x="2316632" y="0"/>
                </a:lnTo>
                <a:lnTo>
                  <a:pt x="2316633" y="1018"/>
                </a:lnTo>
                <a:lnTo>
                  <a:pt x="2315617" y="1018"/>
                </a:lnTo>
                <a:lnTo>
                  <a:pt x="2315617" y="95102"/>
                </a:lnTo>
                <a:lnTo>
                  <a:pt x="2316632" y="95102"/>
                </a:lnTo>
                <a:lnTo>
                  <a:pt x="2316632" y="773577"/>
                </a:lnTo>
                <a:lnTo>
                  <a:pt x="1639271" y="773577"/>
                </a:lnTo>
                <a:lnTo>
                  <a:pt x="1639271" y="771443"/>
                </a:lnTo>
                <a:lnTo>
                  <a:pt x="1545187" y="771443"/>
                </a:lnTo>
                <a:lnTo>
                  <a:pt x="1545187" y="773577"/>
                </a:lnTo>
                <a:lnTo>
                  <a:pt x="1543054" y="773577"/>
                </a:lnTo>
                <a:lnTo>
                  <a:pt x="1543054" y="867661"/>
                </a:lnTo>
                <a:lnTo>
                  <a:pt x="1545187" y="867661"/>
                </a:lnTo>
                <a:lnTo>
                  <a:pt x="1545187" y="1544069"/>
                </a:lnTo>
                <a:lnTo>
                  <a:pt x="867662" y="1544069"/>
                </a:lnTo>
                <a:lnTo>
                  <a:pt x="867662" y="1543052"/>
                </a:lnTo>
                <a:lnTo>
                  <a:pt x="773578" y="1543052"/>
                </a:lnTo>
                <a:lnTo>
                  <a:pt x="773578" y="1544069"/>
                </a:lnTo>
                <a:lnTo>
                  <a:pt x="772563" y="1544069"/>
                </a:lnTo>
                <a:lnTo>
                  <a:pt x="772563" y="1638154"/>
                </a:lnTo>
                <a:lnTo>
                  <a:pt x="773578" y="1638154"/>
                </a:lnTo>
                <a:lnTo>
                  <a:pt x="773578" y="2316628"/>
                </a:lnTo>
                <a:lnTo>
                  <a:pt x="96217" y="2316628"/>
                </a:lnTo>
                <a:lnTo>
                  <a:pt x="96217" y="2314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69886" y="4695798"/>
            <a:ext cx="7866742" cy="57932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form, by injected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humour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, or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randomised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words which don't look even slightly believable. 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59021" y="391898"/>
            <a:ext cx="11309393" cy="1410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chemeClr val="bg1"/>
                </a:solidFill>
              </a:rPr>
              <a:t>1.</a:t>
            </a:r>
            <a:r>
              <a:rPr lang="zh-CN" altLang="en-US" sz="3600" b="1" dirty="0">
                <a:solidFill>
                  <a:schemeClr val="bg1"/>
                </a:solidFill>
              </a:rPr>
              <a:t>“冷门宝藏” 清单：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</a:rPr>
              <a:t>1</a:t>
            </a:r>
            <a:r>
              <a:rPr lang="zh-CN" altLang="en-US" sz="2400" dirty="0">
                <a:solidFill>
                  <a:schemeClr val="bg1"/>
                </a:solidFill>
              </a:rPr>
              <a:t>）轮播展示</a:t>
            </a:r>
            <a:r>
              <a:rPr lang="en-US" altLang="zh-CN" sz="2400" dirty="0">
                <a:solidFill>
                  <a:schemeClr val="bg1"/>
                </a:solidFill>
              </a:rPr>
              <a:t>100</a:t>
            </a:r>
            <a:r>
              <a:rPr lang="zh-CN" altLang="en-US" sz="2400" dirty="0">
                <a:solidFill>
                  <a:schemeClr val="bg1"/>
                </a:solidFill>
              </a:rPr>
              <a:t>个高质量冷门仓库以及跳转链接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-92333"/>
            <a:ext cx="65" cy="1846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-apple-system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842" y="2377888"/>
            <a:ext cx="7851749" cy="39047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5400000">
            <a:off x="2616200" y="-2717799"/>
            <a:ext cx="6959601" cy="12192003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 rot="18900000" flipH="1">
            <a:off x="5874700" y="4161668"/>
            <a:ext cx="442598" cy="442441"/>
          </a:xfrm>
          <a:custGeom>
            <a:avLst/>
            <a:gdLst>
              <a:gd name="connsiteX0" fmla="*/ 2133 w 3180445"/>
              <a:gd name="connsiteY0" fmla="*/ 2314494 h 3179322"/>
              <a:gd name="connsiteX1" fmla="*/ 2133 w 3180445"/>
              <a:gd name="connsiteY1" fmla="*/ 2316628 h 3179322"/>
              <a:gd name="connsiteX2" fmla="*/ 0 w 3180445"/>
              <a:gd name="connsiteY2" fmla="*/ 2316628 h 3179322"/>
              <a:gd name="connsiteX3" fmla="*/ 0 w 3180445"/>
              <a:gd name="connsiteY3" fmla="*/ 2410712 h 3179322"/>
              <a:gd name="connsiteX4" fmla="*/ 2133 w 3180445"/>
              <a:gd name="connsiteY4" fmla="*/ 2410712 h 3179322"/>
              <a:gd name="connsiteX5" fmla="*/ 2133 w 3180445"/>
              <a:gd name="connsiteY5" fmla="*/ 3179322 h 3179322"/>
              <a:gd name="connsiteX6" fmla="*/ 96217 w 3180445"/>
              <a:gd name="connsiteY6" fmla="*/ 3179322 h 3179322"/>
              <a:gd name="connsiteX7" fmla="*/ 96217 w 3180445"/>
              <a:gd name="connsiteY7" fmla="*/ 2410712 h 3179322"/>
              <a:gd name="connsiteX8" fmla="*/ 864828 w 3180445"/>
              <a:gd name="connsiteY8" fmla="*/ 2410712 h 3179322"/>
              <a:gd name="connsiteX9" fmla="*/ 864828 w 3180445"/>
              <a:gd name="connsiteY9" fmla="*/ 2407880 h 3179322"/>
              <a:gd name="connsiteX10" fmla="*/ 867662 w 3180445"/>
              <a:gd name="connsiteY10" fmla="*/ 2407880 h 3179322"/>
              <a:gd name="connsiteX11" fmla="*/ 867662 w 3180445"/>
              <a:gd name="connsiteY11" fmla="*/ 1638154 h 3179322"/>
              <a:gd name="connsiteX12" fmla="*/ 1637391 w 3180445"/>
              <a:gd name="connsiteY12" fmla="*/ 1638154 h 3179322"/>
              <a:gd name="connsiteX13" fmla="*/ 1637391 w 3180445"/>
              <a:gd name="connsiteY13" fmla="*/ 1636271 h 3179322"/>
              <a:gd name="connsiteX14" fmla="*/ 1639271 w 3180445"/>
              <a:gd name="connsiteY14" fmla="*/ 1636271 h 3179322"/>
              <a:gd name="connsiteX15" fmla="*/ 1639271 w 3180445"/>
              <a:gd name="connsiteY15" fmla="*/ 867661 h 3179322"/>
              <a:gd name="connsiteX16" fmla="*/ 2407882 w 3180445"/>
              <a:gd name="connsiteY16" fmla="*/ 867661 h 3179322"/>
              <a:gd name="connsiteX17" fmla="*/ 2407883 w 3180445"/>
              <a:gd name="connsiteY17" fmla="*/ 864829 h 3179322"/>
              <a:gd name="connsiteX18" fmla="*/ 2410716 w 3180445"/>
              <a:gd name="connsiteY18" fmla="*/ 864829 h 3179322"/>
              <a:gd name="connsiteX19" fmla="*/ 2410716 w 3180445"/>
              <a:gd name="connsiteY19" fmla="*/ 95102 h 3179322"/>
              <a:gd name="connsiteX20" fmla="*/ 3180445 w 3180445"/>
              <a:gd name="connsiteY20" fmla="*/ 95102 h 3179322"/>
              <a:gd name="connsiteX21" fmla="*/ 3180445 w 3180445"/>
              <a:gd name="connsiteY21" fmla="*/ 1018 h 3179322"/>
              <a:gd name="connsiteX22" fmla="*/ 2410716 w 3180445"/>
              <a:gd name="connsiteY22" fmla="*/ 1018 h 3179322"/>
              <a:gd name="connsiteX23" fmla="*/ 2410716 w 3180445"/>
              <a:gd name="connsiteY23" fmla="*/ 1 h 3179322"/>
              <a:gd name="connsiteX24" fmla="*/ 2316632 w 3180445"/>
              <a:gd name="connsiteY24" fmla="*/ 0 h 3179322"/>
              <a:gd name="connsiteX25" fmla="*/ 2316633 w 3180445"/>
              <a:gd name="connsiteY25" fmla="*/ 1018 h 3179322"/>
              <a:gd name="connsiteX26" fmla="*/ 2315617 w 3180445"/>
              <a:gd name="connsiteY26" fmla="*/ 1018 h 3179322"/>
              <a:gd name="connsiteX27" fmla="*/ 2315617 w 3180445"/>
              <a:gd name="connsiteY27" fmla="*/ 95102 h 3179322"/>
              <a:gd name="connsiteX28" fmla="*/ 2316632 w 3180445"/>
              <a:gd name="connsiteY28" fmla="*/ 95102 h 3179322"/>
              <a:gd name="connsiteX29" fmla="*/ 2316632 w 3180445"/>
              <a:gd name="connsiteY29" fmla="*/ 773577 h 3179322"/>
              <a:gd name="connsiteX30" fmla="*/ 1639271 w 3180445"/>
              <a:gd name="connsiteY30" fmla="*/ 773577 h 3179322"/>
              <a:gd name="connsiteX31" fmla="*/ 1639271 w 3180445"/>
              <a:gd name="connsiteY31" fmla="*/ 771443 h 3179322"/>
              <a:gd name="connsiteX32" fmla="*/ 1545187 w 3180445"/>
              <a:gd name="connsiteY32" fmla="*/ 771443 h 3179322"/>
              <a:gd name="connsiteX33" fmla="*/ 1545187 w 3180445"/>
              <a:gd name="connsiteY33" fmla="*/ 773577 h 3179322"/>
              <a:gd name="connsiteX34" fmla="*/ 1543054 w 3180445"/>
              <a:gd name="connsiteY34" fmla="*/ 773577 h 3179322"/>
              <a:gd name="connsiteX35" fmla="*/ 1543054 w 3180445"/>
              <a:gd name="connsiteY35" fmla="*/ 867661 h 3179322"/>
              <a:gd name="connsiteX36" fmla="*/ 1545187 w 3180445"/>
              <a:gd name="connsiteY36" fmla="*/ 867661 h 3179322"/>
              <a:gd name="connsiteX37" fmla="*/ 1545187 w 3180445"/>
              <a:gd name="connsiteY37" fmla="*/ 1544069 h 3179322"/>
              <a:gd name="connsiteX38" fmla="*/ 867662 w 3180445"/>
              <a:gd name="connsiteY38" fmla="*/ 1544069 h 3179322"/>
              <a:gd name="connsiteX39" fmla="*/ 867662 w 3180445"/>
              <a:gd name="connsiteY39" fmla="*/ 1543052 h 3179322"/>
              <a:gd name="connsiteX40" fmla="*/ 773578 w 3180445"/>
              <a:gd name="connsiteY40" fmla="*/ 1543052 h 3179322"/>
              <a:gd name="connsiteX41" fmla="*/ 773578 w 3180445"/>
              <a:gd name="connsiteY41" fmla="*/ 1544069 h 3179322"/>
              <a:gd name="connsiteX42" fmla="*/ 772563 w 3180445"/>
              <a:gd name="connsiteY42" fmla="*/ 1544069 h 3179322"/>
              <a:gd name="connsiteX43" fmla="*/ 772563 w 3180445"/>
              <a:gd name="connsiteY43" fmla="*/ 1638154 h 3179322"/>
              <a:gd name="connsiteX44" fmla="*/ 773578 w 3180445"/>
              <a:gd name="connsiteY44" fmla="*/ 1638154 h 3179322"/>
              <a:gd name="connsiteX45" fmla="*/ 773578 w 3180445"/>
              <a:gd name="connsiteY45" fmla="*/ 2316628 h 3179322"/>
              <a:gd name="connsiteX46" fmla="*/ 96217 w 3180445"/>
              <a:gd name="connsiteY46" fmla="*/ 2316628 h 3179322"/>
              <a:gd name="connsiteX47" fmla="*/ 96217 w 3180445"/>
              <a:gd name="connsiteY47" fmla="*/ 2314494 h 317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80445" h="3179322">
                <a:moveTo>
                  <a:pt x="2133" y="2314494"/>
                </a:moveTo>
                <a:lnTo>
                  <a:pt x="2133" y="2316628"/>
                </a:lnTo>
                <a:lnTo>
                  <a:pt x="0" y="2316628"/>
                </a:lnTo>
                <a:lnTo>
                  <a:pt x="0" y="2410712"/>
                </a:lnTo>
                <a:lnTo>
                  <a:pt x="2133" y="2410712"/>
                </a:lnTo>
                <a:lnTo>
                  <a:pt x="2133" y="3179322"/>
                </a:lnTo>
                <a:lnTo>
                  <a:pt x="96217" y="3179322"/>
                </a:lnTo>
                <a:lnTo>
                  <a:pt x="96217" y="2410712"/>
                </a:lnTo>
                <a:lnTo>
                  <a:pt x="864828" y="2410712"/>
                </a:lnTo>
                <a:lnTo>
                  <a:pt x="864828" y="2407880"/>
                </a:lnTo>
                <a:lnTo>
                  <a:pt x="867662" y="2407880"/>
                </a:lnTo>
                <a:lnTo>
                  <a:pt x="867662" y="1638154"/>
                </a:lnTo>
                <a:lnTo>
                  <a:pt x="1637391" y="1638154"/>
                </a:lnTo>
                <a:lnTo>
                  <a:pt x="1637391" y="1636271"/>
                </a:lnTo>
                <a:lnTo>
                  <a:pt x="1639271" y="1636271"/>
                </a:lnTo>
                <a:lnTo>
                  <a:pt x="1639271" y="867661"/>
                </a:lnTo>
                <a:lnTo>
                  <a:pt x="2407882" y="867661"/>
                </a:lnTo>
                <a:lnTo>
                  <a:pt x="2407883" y="864829"/>
                </a:lnTo>
                <a:lnTo>
                  <a:pt x="2410716" y="864829"/>
                </a:lnTo>
                <a:lnTo>
                  <a:pt x="2410716" y="95102"/>
                </a:lnTo>
                <a:lnTo>
                  <a:pt x="3180445" y="95102"/>
                </a:lnTo>
                <a:lnTo>
                  <a:pt x="3180445" y="1018"/>
                </a:lnTo>
                <a:lnTo>
                  <a:pt x="2410716" y="1018"/>
                </a:lnTo>
                <a:lnTo>
                  <a:pt x="2410716" y="1"/>
                </a:lnTo>
                <a:lnTo>
                  <a:pt x="2316632" y="0"/>
                </a:lnTo>
                <a:lnTo>
                  <a:pt x="2316633" y="1018"/>
                </a:lnTo>
                <a:lnTo>
                  <a:pt x="2315617" y="1018"/>
                </a:lnTo>
                <a:lnTo>
                  <a:pt x="2315617" y="95102"/>
                </a:lnTo>
                <a:lnTo>
                  <a:pt x="2316632" y="95102"/>
                </a:lnTo>
                <a:lnTo>
                  <a:pt x="2316632" y="773577"/>
                </a:lnTo>
                <a:lnTo>
                  <a:pt x="1639271" y="773577"/>
                </a:lnTo>
                <a:lnTo>
                  <a:pt x="1639271" y="771443"/>
                </a:lnTo>
                <a:lnTo>
                  <a:pt x="1545187" y="771443"/>
                </a:lnTo>
                <a:lnTo>
                  <a:pt x="1545187" y="773577"/>
                </a:lnTo>
                <a:lnTo>
                  <a:pt x="1543054" y="773577"/>
                </a:lnTo>
                <a:lnTo>
                  <a:pt x="1543054" y="867661"/>
                </a:lnTo>
                <a:lnTo>
                  <a:pt x="1545187" y="867661"/>
                </a:lnTo>
                <a:lnTo>
                  <a:pt x="1545187" y="1544069"/>
                </a:lnTo>
                <a:lnTo>
                  <a:pt x="867662" y="1544069"/>
                </a:lnTo>
                <a:lnTo>
                  <a:pt x="867662" y="1543052"/>
                </a:lnTo>
                <a:lnTo>
                  <a:pt x="773578" y="1543052"/>
                </a:lnTo>
                <a:lnTo>
                  <a:pt x="773578" y="1544069"/>
                </a:lnTo>
                <a:lnTo>
                  <a:pt x="772563" y="1544069"/>
                </a:lnTo>
                <a:lnTo>
                  <a:pt x="772563" y="1638154"/>
                </a:lnTo>
                <a:lnTo>
                  <a:pt x="773578" y="1638154"/>
                </a:lnTo>
                <a:lnTo>
                  <a:pt x="773578" y="2316628"/>
                </a:lnTo>
                <a:lnTo>
                  <a:pt x="96217" y="2316628"/>
                </a:lnTo>
                <a:lnTo>
                  <a:pt x="96217" y="2314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69886" y="4695798"/>
            <a:ext cx="7866742" cy="57932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form, by injected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humour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, or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randomised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words which don't look even slightly believable. 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59021" y="391898"/>
            <a:ext cx="11309393" cy="1964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chemeClr val="bg1"/>
                </a:solidFill>
              </a:rPr>
              <a:t>1.</a:t>
            </a:r>
            <a:r>
              <a:rPr lang="zh-CN" altLang="en-US" sz="3600" b="1" dirty="0">
                <a:solidFill>
                  <a:schemeClr val="bg1"/>
                </a:solidFill>
              </a:rPr>
              <a:t>“冷门宝藏” 清单：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</a:rPr>
              <a:t>2</a:t>
            </a:r>
            <a:r>
              <a:rPr lang="zh-CN" altLang="en-US" sz="2400" dirty="0">
                <a:solidFill>
                  <a:schemeClr val="bg1"/>
                </a:solidFill>
              </a:rPr>
              <a:t>）可互动的展示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技术复杂度高的</a:t>
            </a:r>
            <a:r>
              <a:rPr lang="en-US" altLang="zh-CN" sz="2400" dirty="0">
                <a:solidFill>
                  <a:schemeClr val="bg1"/>
                </a:solidFill>
              </a:rPr>
              <a:t>10</a:t>
            </a:r>
            <a:r>
              <a:rPr lang="zh-CN" altLang="en-US" sz="2400" dirty="0">
                <a:solidFill>
                  <a:schemeClr val="bg1"/>
                </a:solidFill>
              </a:rPr>
              <a:t>个冷门宝藏和创新性高的</a:t>
            </a:r>
            <a:r>
              <a:rPr lang="en-US" altLang="zh-CN" sz="2400" dirty="0">
                <a:solidFill>
                  <a:schemeClr val="bg1"/>
                </a:solidFill>
              </a:rPr>
              <a:t>10</a:t>
            </a:r>
            <a:r>
              <a:rPr lang="zh-CN" altLang="en-US" sz="2400" dirty="0">
                <a:solidFill>
                  <a:schemeClr val="bg1"/>
                </a:solidFill>
              </a:rPr>
              <a:t>个冷门宝藏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-92333"/>
            <a:ext cx="65" cy="1846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-apple-system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281" y="2603240"/>
            <a:ext cx="4935597" cy="314402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3048" y="2603240"/>
            <a:ext cx="5143059" cy="31009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5400000">
            <a:off x="2616200" y="-2717799"/>
            <a:ext cx="6959601" cy="12192003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 rot="18900000" flipH="1">
            <a:off x="5874700" y="4161668"/>
            <a:ext cx="442598" cy="442441"/>
          </a:xfrm>
          <a:custGeom>
            <a:avLst/>
            <a:gdLst>
              <a:gd name="connsiteX0" fmla="*/ 2133 w 3180445"/>
              <a:gd name="connsiteY0" fmla="*/ 2314494 h 3179322"/>
              <a:gd name="connsiteX1" fmla="*/ 2133 w 3180445"/>
              <a:gd name="connsiteY1" fmla="*/ 2316628 h 3179322"/>
              <a:gd name="connsiteX2" fmla="*/ 0 w 3180445"/>
              <a:gd name="connsiteY2" fmla="*/ 2316628 h 3179322"/>
              <a:gd name="connsiteX3" fmla="*/ 0 w 3180445"/>
              <a:gd name="connsiteY3" fmla="*/ 2410712 h 3179322"/>
              <a:gd name="connsiteX4" fmla="*/ 2133 w 3180445"/>
              <a:gd name="connsiteY4" fmla="*/ 2410712 h 3179322"/>
              <a:gd name="connsiteX5" fmla="*/ 2133 w 3180445"/>
              <a:gd name="connsiteY5" fmla="*/ 3179322 h 3179322"/>
              <a:gd name="connsiteX6" fmla="*/ 96217 w 3180445"/>
              <a:gd name="connsiteY6" fmla="*/ 3179322 h 3179322"/>
              <a:gd name="connsiteX7" fmla="*/ 96217 w 3180445"/>
              <a:gd name="connsiteY7" fmla="*/ 2410712 h 3179322"/>
              <a:gd name="connsiteX8" fmla="*/ 864828 w 3180445"/>
              <a:gd name="connsiteY8" fmla="*/ 2410712 h 3179322"/>
              <a:gd name="connsiteX9" fmla="*/ 864828 w 3180445"/>
              <a:gd name="connsiteY9" fmla="*/ 2407880 h 3179322"/>
              <a:gd name="connsiteX10" fmla="*/ 867662 w 3180445"/>
              <a:gd name="connsiteY10" fmla="*/ 2407880 h 3179322"/>
              <a:gd name="connsiteX11" fmla="*/ 867662 w 3180445"/>
              <a:gd name="connsiteY11" fmla="*/ 1638154 h 3179322"/>
              <a:gd name="connsiteX12" fmla="*/ 1637391 w 3180445"/>
              <a:gd name="connsiteY12" fmla="*/ 1638154 h 3179322"/>
              <a:gd name="connsiteX13" fmla="*/ 1637391 w 3180445"/>
              <a:gd name="connsiteY13" fmla="*/ 1636271 h 3179322"/>
              <a:gd name="connsiteX14" fmla="*/ 1639271 w 3180445"/>
              <a:gd name="connsiteY14" fmla="*/ 1636271 h 3179322"/>
              <a:gd name="connsiteX15" fmla="*/ 1639271 w 3180445"/>
              <a:gd name="connsiteY15" fmla="*/ 867661 h 3179322"/>
              <a:gd name="connsiteX16" fmla="*/ 2407882 w 3180445"/>
              <a:gd name="connsiteY16" fmla="*/ 867661 h 3179322"/>
              <a:gd name="connsiteX17" fmla="*/ 2407883 w 3180445"/>
              <a:gd name="connsiteY17" fmla="*/ 864829 h 3179322"/>
              <a:gd name="connsiteX18" fmla="*/ 2410716 w 3180445"/>
              <a:gd name="connsiteY18" fmla="*/ 864829 h 3179322"/>
              <a:gd name="connsiteX19" fmla="*/ 2410716 w 3180445"/>
              <a:gd name="connsiteY19" fmla="*/ 95102 h 3179322"/>
              <a:gd name="connsiteX20" fmla="*/ 3180445 w 3180445"/>
              <a:gd name="connsiteY20" fmla="*/ 95102 h 3179322"/>
              <a:gd name="connsiteX21" fmla="*/ 3180445 w 3180445"/>
              <a:gd name="connsiteY21" fmla="*/ 1018 h 3179322"/>
              <a:gd name="connsiteX22" fmla="*/ 2410716 w 3180445"/>
              <a:gd name="connsiteY22" fmla="*/ 1018 h 3179322"/>
              <a:gd name="connsiteX23" fmla="*/ 2410716 w 3180445"/>
              <a:gd name="connsiteY23" fmla="*/ 1 h 3179322"/>
              <a:gd name="connsiteX24" fmla="*/ 2316632 w 3180445"/>
              <a:gd name="connsiteY24" fmla="*/ 0 h 3179322"/>
              <a:gd name="connsiteX25" fmla="*/ 2316633 w 3180445"/>
              <a:gd name="connsiteY25" fmla="*/ 1018 h 3179322"/>
              <a:gd name="connsiteX26" fmla="*/ 2315617 w 3180445"/>
              <a:gd name="connsiteY26" fmla="*/ 1018 h 3179322"/>
              <a:gd name="connsiteX27" fmla="*/ 2315617 w 3180445"/>
              <a:gd name="connsiteY27" fmla="*/ 95102 h 3179322"/>
              <a:gd name="connsiteX28" fmla="*/ 2316632 w 3180445"/>
              <a:gd name="connsiteY28" fmla="*/ 95102 h 3179322"/>
              <a:gd name="connsiteX29" fmla="*/ 2316632 w 3180445"/>
              <a:gd name="connsiteY29" fmla="*/ 773577 h 3179322"/>
              <a:gd name="connsiteX30" fmla="*/ 1639271 w 3180445"/>
              <a:gd name="connsiteY30" fmla="*/ 773577 h 3179322"/>
              <a:gd name="connsiteX31" fmla="*/ 1639271 w 3180445"/>
              <a:gd name="connsiteY31" fmla="*/ 771443 h 3179322"/>
              <a:gd name="connsiteX32" fmla="*/ 1545187 w 3180445"/>
              <a:gd name="connsiteY32" fmla="*/ 771443 h 3179322"/>
              <a:gd name="connsiteX33" fmla="*/ 1545187 w 3180445"/>
              <a:gd name="connsiteY33" fmla="*/ 773577 h 3179322"/>
              <a:gd name="connsiteX34" fmla="*/ 1543054 w 3180445"/>
              <a:gd name="connsiteY34" fmla="*/ 773577 h 3179322"/>
              <a:gd name="connsiteX35" fmla="*/ 1543054 w 3180445"/>
              <a:gd name="connsiteY35" fmla="*/ 867661 h 3179322"/>
              <a:gd name="connsiteX36" fmla="*/ 1545187 w 3180445"/>
              <a:gd name="connsiteY36" fmla="*/ 867661 h 3179322"/>
              <a:gd name="connsiteX37" fmla="*/ 1545187 w 3180445"/>
              <a:gd name="connsiteY37" fmla="*/ 1544069 h 3179322"/>
              <a:gd name="connsiteX38" fmla="*/ 867662 w 3180445"/>
              <a:gd name="connsiteY38" fmla="*/ 1544069 h 3179322"/>
              <a:gd name="connsiteX39" fmla="*/ 867662 w 3180445"/>
              <a:gd name="connsiteY39" fmla="*/ 1543052 h 3179322"/>
              <a:gd name="connsiteX40" fmla="*/ 773578 w 3180445"/>
              <a:gd name="connsiteY40" fmla="*/ 1543052 h 3179322"/>
              <a:gd name="connsiteX41" fmla="*/ 773578 w 3180445"/>
              <a:gd name="connsiteY41" fmla="*/ 1544069 h 3179322"/>
              <a:gd name="connsiteX42" fmla="*/ 772563 w 3180445"/>
              <a:gd name="connsiteY42" fmla="*/ 1544069 h 3179322"/>
              <a:gd name="connsiteX43" fmla="*/ 772563 w 3180445"/>
              <a:gd name="connsiteY43" fmla="*/ 1638154 h 3179322"/>
              <a:gd name="connsiteX44" fmla="*/ 773578 w 3180445"/>
              <a:gd name="connsiteY44" fmla="*/ 1638154 h 3179322"/>
              <a:gd name="connsiteX45" fmla="*/ 773578 w 3180445"/>
              <a:gd name="connsiteY45" fmla="*/ 2316628 h 3179322"/>
              <a:gd name="connsiteX46" fmla="*/ 96217 w 3180445"/>
              <a:gd name="connsiteY46" fmla="*/ 2316628 h 3179322"/>
              <a:gd name="connsiteX47" fmla="*/ 96217 w 3180445"/>
              <a:gd name="connsiteY47" fmla="*/ 2314494 h 317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80445" h="3179322">
                <a:moveTo>
                  <a:pt x="2133" y="2314494"/>
                </a:moveTo>
                <a:lnTo>
                  <a:pt x="2133" y="2316628"/>
                </a:lnTo>
                <a:lnTo>
                  <a:pt x="0" y="2316628"/>
                </a:lnTo>
                <a:lnTo>
                  <a:pt x="0" y="2410712"/>
                </a:lnTo>
                <a:lnTo>
                  <a:pt x="2133" y="2410712"/>
                </a:lnTo>
                <a:lnTo>
                  <a:pt x="2133" y="3179322"/>
                </a:lnTo>
                <a:lnTo>
                  <a:pt x="96217" y="3179322"/>
                </a:lnTo>
                <a:lnTo>
                  <a:pt x="96217" y="2410712"/>
                </a:lnTo>
                <a:lnTo>
                  <a:pt x="864828" y="2410712"/>
                </a:lnTo>
                <a:lnTo>
                  <a:pt x="864828" y="2407880"/>
                </a:lnTo>
                <a:lnTo>
                  <a:pt x="867662" y="2407880"/>
                </a:lnTo>
                <a:lnTo>
                  <a:pt x="867662" y="1638154"/>
                </a:lnTo>
                <a:lnTo>
                  <a:pt x="1637391" y="1638154"/>
                </a:lnTo>
                <a:lnTo>
                  <a:pt x="1637391" y="1636271"/>
                </a:lnTo>
                <a:lnTo>
                  <a:pt x="1639271" y="1636271"/>
                </a:lnTo>
                <a:lnTo>
                  <a:pt x="1639271" y="867661"/>
                </a:lnTo>
                <a:lnTo>
                  <a:pt x="2407882" y="867661"/>
                </a:lnTo>
                <a:lnTo>
                  <a:pt x="2407883" y="864829"/>
                </a:lnTo>
                <a:lnTo>
                  <a:pt x="2410716" y="864829"/>
                </a:lnTo>
                <a:lnTo>
                  <a:pt x="2410716" y="95102"/>
                </a:lnTo>
                <a:lnTo>
                  <a:pt x="3180445" y="95102"/>
                </a:lnTo>
                <a:lnTo>
                  <a:pt x="3180445" y="1018"/>
                </a:lnTo>
                <a:lnTo>
                  <a:pt x="2410716" y="1018"/>
                </a:lnTo>
                <a:lnTo>
                  <a:pt x="2410716" y="1"/>
                </a:lnTo>
                <a:lnTo>
                  <a:pt x="2316632" y="0"/>
                </a:lnTo>
                <a:lnTo>
                  <a:pt x="2316633" y="1018"/>
                </a:lnTo>
                <a:lnTo>
                  <a:pt x="2315617" y="1018"/>
                </a:lnTo>
                <a:lnTo>
                  <a:pt x="2315617" y="95102"/>
                </a:lnTo>
                <a:lnTo>
                  <a:pt x="2316632" y="95102"/>
                </a:lnTo>
                <a:lnTo>
                  <a:pt x="2316632" y="773577"/>
                </a:lnTo>
                <a:lnTo>
                  <a:pt x="1639271" y="773577"/>
                </a:lnTo>
                <a:lnTo>
                  <a:pt x="1639271" y="771443"/>
                </a:lnTo>
                <a:lnTo>
                  <a:pt x="1545187" y="771443"/>
                </a:lnTo>
                <a:lnTo>
                  <a:pt x="1545187" y="773577"/>
                </a:lnTo>
                <a:lnTo>
                  <a:pt x="1543054" y="773577"/>
                </a:lnTo>
                <a:lnTo>
                  <a:pt x="1543054" y="867661"/>
                </a:lnTo>
                <a:lnTo>
                  <a:pt x="1545187" y="867661"/>
                </a:lnTo>
                <a:lnTo>
                  <a:pt x="1545187" y="1544069"/>
                </a:lnTo>
                <a:lnTo>
                  <a:pt x="867662" y="1544069"/>
                </a:lnTo>
                <a:lnTo>
                  <a:pt x="867662" y="1543052"/>
                </a:lnTo>
                <a:lnTo>
                  <a:pt x="773578" y="1543052"/>
                </a:lnTo>
                <a:lnTo>
                  <a:pt x="773578" y="1544069"/>
                </a:lnTo>
                <a:lnTo>
                  <a:pt x="772563" y="1544069"/>
                </a:lnTo>
                <a:lnTo>
                  <a:pt x="772563" y="1638154"/>
                </a:lnTo>
                <a:lnTo>
                  <a:pt x="773578" y="1638154"/>
                </a:lnTo>
                <a:lnTo>
                  <a:pt x="773578" y="2316628"/>
                </a:lnTo>
                <a:lnTo>
                  <a:pt x="96217" y="2316628"/>
                </a:lnTo>
                <a:lnTo>
                  <a:pt x="96217" y="2314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69886" y="4695798"/>
            <a:ext cx="7866742" cy="57932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form, by injected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humour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, or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randomised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words which don't look even slightly believable. 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59021" y="391898"/>
            <a:ext cx="11309393" cy="1410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chemeClr val="bg1"/>
                </a:solidFill>
              </a:rPr>
              <a:t>2. </a:t>
            </a:r>
            <a:r>
              <a:rPr lang="zh-CN" altLang="en-US" sz="3600" b="1" dirty="0">
                <a:solidFill>
                  <a:schemeClr val="bg1"/>
                </a:solidFill>
              </a:rPr>
              <a:t>用户交互功能：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支持用户查询单个仓库的详细评分报告或浏览高评分仓库推荐列表。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-92333"/>
            <a:ext cx="65" cy="1846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-apple-system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90" y="2220999"/>
            <a:ext cx="5601909" cy="36979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889" y="2162202"/>
            <a:ext cx="4680480" cy="39438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5400000">
            <a:off x="2616200" y="-2717799"/>
            <a:ext cx="6959601" cy="12192003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 rot="18900000" flipH="1">
            <a:off x="5874700" y="4161668"/>
            <a:ext cx="442598" cy="442441"/>
          </a:xfrm>
          <a:custGeom>
            <a:avLst/>
            <a:gdLst>
              <a:gd name="connsiteX0" fmla="*/ 2133 w 3180445"/>
              <a:gd name="connsiteY0" fmla="*/ 2314494 h 3179322"/>
              <a:gd name="connsiteX1" fmla="*/ 2133 w 3180445"/>
              <a:gd name="connsiteY1" fmla="*/ 2316628 h 3179322"/>
              <a:gd name="connsiteX2" fmla="*/ 0 w 3180445"/>
              <a:gd name="connsiteY2" fmla="*/ 2316628 h 3179322"/>
              <a:gd name="connsiteX3" fmla="*/ 0 w 3180445"/>
              <a:gd name="connsiteY3" fmla="*/ 2410712 h 3179322"/>
              <a:gd name="connsiteX4" fmla="*/ 2133 w 3180445"/>
              <a:gd name="connsiteY4" fmla="*/ 2410712 h 3179322"/>
              <a:gd name="connsiteX5" fmla="*/ 2133 w 3180445"/>
              <a:gd name="connsiteY5" fmla="*/ 3179322 h 3179322"/>
              <a:gd name="connsiteX6" fmla="*/ 96217 w 3180445"/>
              <a:gd name="connsiteY6" fmla="*/ 3179322 h 3179322"/>
              <a:gd name="connsiteX7" fmla="*/ 96217 w 3180445"/>
              <a:gd name="connsiteY7" fmla="*/ 2410712 h 3179322"/>
              <a:gd name="connsiteX8" fmla="*/ 864828 w 3180445"/>
              <a:gd name="connsiteY8" fmla="*/ 2410712 h 3179322"/>
              <a:gd name="connsiteX9" fmla="*/ 864828 w 3180445"/>
              <a:gd name="connsiteY9" fmla="*/ 2407880 h 3179322"/>
              <a:gd name="connsiteX10" fmla="*/ 867662 w 3180445"/>
              <a:gd name="connsiteY10" fmla="*/ 2407880 h 3179322"/>
              <a:gd name="connsiteX11" fmla="*/ 867662 w 3180445"/>
              <a:gd name="connsiteY11" fmla="*/ 1638154 h 3179322"/>
              <a:gd name="connsiteX12" fmla="*/ 1637391 w 3180445"/>
              <a:gd name="connsiteY12" fmla="*/ 1638154 h 3179322"/>
              <a:gd name="connsiteX13" fmla="*/ 1637391 w 3180445"/>
              <a:gd name="connsiteY13" fmla="*/ 1636271 h 3179322"/>
              <a:gd name="connsiteX14" fmla="*/ 1639271 w 3180445"/>
              <a:gd name="connsiteY14" fmla="*/ 1636271 h 3179322"/>
              <a:gd name="connsiteX15" fmla="*/ 1639271 w 3180445"/>
              <a:gd name="connsiteY15" fmla="*/ 867661 h 3179322"/>
              <a:gd name="connsiteX16" fmla="*/ 2407882 w 3180445"/>
              <a:gd name="connsiteY16" fmla="*/ 867661 h 3179322"/>
              <a:gd name="connsiteX17" fmla="*/ 2407883 w 3180445"/>
              <a:gd name="connsiteY17" fmla="*/ 864829 h 3179322"/>
              <a:gd name="connsiteX18" fmla="*/ 2410716 w 3180445"/>
              <a:gd name="connsiteY18" fmla="*/ 864829 h 3179322"/>
              <a:gd name="connsiteX19" fmla="*/ 2410716 w 3180445"/>
              <a:gd name="connsiteY19" fmla="*/ 95102 h 3179322"/>
              <a:gd name="connsiteX20" fmla="*/ 3180445 w 3180445"/>
              <a:gd name="connsiteY20" fmla="*/ 95102 h 3179322"/>
              <a:gd name="connsiteX21" fmla="*/ 3180445 w 3180445"/>
              <a:gd name="connsiteY21" fmla="*/ 1018 h 3179322"/>
              <a:gd name="connsiteX22" fmla="*/ 2410716 w 3180445"/>
              <a:gd name="connsiteY22" fmla="*/ 1018 h 3179322"/>
              <a:gd name="connsiteX23" fmla="*/ 2410716 w 3180445"/>
              <a:gd name="connsiteY23" fmla="*/ 1 h 3179322"/>
              <a:gd name="connsiteX24" fmla="*/ 2316632 w 3180445"/>
              <a:gd name="connsiteY24" fmla="*/ 0 h 3179322"/>
              <a:gd name="connsiteX25" fmla="*/ 2316633 w 3180445"/>
              <a:gd name="connsiteY25" fmla="*/ 1018 h 3179322"/>
              <a:gd name="connsiteX26" fmla="*/ 2315617 w 3180445"/>
              <a:gd name="connsiteY26" fmla="*/ 1018 h 3179322"/>
              <a:gd name="connsiteX27" fmla="*/ 2315617 w 3180445"/>
              <a:gd name="connsiteY27" fmla="*/ 95102 h 3179322"/>
              <a:gd name="connsiteX28" fmla="*/ 2316632 w 3180445"/>
              <a:gd name="connsiteY28" fmla="*/ 95102 h 3179322"/>
              <a:gd name="connsiteX29" fmla="*/ 2316632 w 3180445"/>
              <a:gd name="connsiteY29" fmla="*/ 773577 h 3179322"/>
              <a:gd name="connsiteX30" fmla="*/ 1639271 w 3180445"/>
              <a:gd name="connsiteY30" fmla="*/ 773577 h 3179322"/>
              <a:gd name="connsiteX31" fmla="*/ 1639271 w 3180445"/>
              <a:gd name="connsiteY31" fmla="*/ 771443 h 3179322"/>
              <a:gd name="connsiteX32" fmla="*/ 1545187 w 3180445"/>
              <a:gd name="connsiteY32" fmla="*/ 771443 h 3179322"/>
              <a:gd name="connsiteX33" fmla="*/ 1545187 w 3180445"/>
              <a:gd name="connsiteY33" fmla="*/ 773577 h 3179322"/>
              <a:gd name="connsiteX34" fmla="*/ 1543054 w 3180445"/>
              <a:gd name="connsiteY34" fmla="*/ 773577 h 3179322"/>
              <a:gd name="connsiteX35" fmla="*/ 1543054 w 3180445"/>
              <a:gd name="connsiteY35" fmla="*/ 867661 h 3179322"/>
              <a:gd name="connsiteX36" fmla="*/ 1545187 w 3180445"/>
              <a:gd name="connsiteY36" fmla="*/ 867661 h 3179322"/>
              <a:gd name="connsiteX37" fmla="*/ 1545187 w 3180445"/>
              <a:gd name="connsiteY37" fmla="*/ 1544069 h 3179322"/>
              <a:gd name="connsiteX38" fmla="*/ 867662 w 3180445"/>
              <a:gd name="connsiteY38" fmla="*/ 1544069 h 3179322"/>
              <a:gd name="connsiteX39" fmla="*/ 867662 w 3180445"/>
              <a:gd name="connsiteY39" fmla="*/ 1543052 h 3179322"/>
              <a:gd name="connsiteX40" fmla="*/ 773578 w 3180445"/>
              <a:gd name="connsiteY40" fmla="*/ 1543052 h 3179322"/>
              <a:gd name="connsiteX41" fmla="*/ 773578 w 3180445"/>
              <a:gd name="connsiteY41" fmla="*/ 1544069 h 3179322"/>
              <a:gd name="connsiteX42" fmla="*/ 772563 w 3180445"/>
              <a:gd name="connsiteY42" fmla="*/ 1544069 h 3179322"/>
              <a:gd name="connsiteX43" fmla="*/ 772563 w 3180445"/>
              <a:gd name="connsiteY43" fmla="*/ 1638154 h 3179322"/>
              <a:gd name="connsiteX44" fmla="*/ 773578 w 3180445"/>
              <a:gd name="connsiteY44" fmla="*/ 1638154 h 3179322"/>
              <a:gd name="connsiteX45" fmla="*/ 773578 w 3180445"/>
              <a:gd name="connsiteY45" fmla="*/ 2316628 h 3179322"/>
              <a:gd name="connsiteX46" fmla="*/ 96217 w 3180445"/>
              <a:gd name="connsiteY46" fmla="*/ 2316628 h 3179322"/>
              <a:gd name="connsiteX47" fmla="*/ 96217 w 3180445"/>
              <a:gd name="connsiteY47" fmla="*/ 2314494 h 317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80445" h="3179322">
                <a:moveTo>
                  <a:pt x="2133" y="2314494"/>
                </a:moveTo>
                <a:lnTo>
                  <a:pt x="2133" y="2316628"/>
                </a:lnTo>
                <a:lnTo>
                  <a:pt x="0" y="2316628"/>
                </a:lnTo>
                <a:lnTo>
                  <a:pt x="0" y="2410712"/>
                </a:lnTo>
                <a:lnTo>
                  <a:pt x="2133" y="2410712"/>
                </a:lnTo>
                <a:lnTo>
                  <a:pt x="2133" y="3179322"/>
                </a:lnTo>
                <a:lnTo>
                  <a:pt x="96217" y="3179322"/>
                </a:lnTo>
                <a:lnTo>
                  <a:pt x="96217" y="2410712"/>
                </a:lnTo>
                <a:lnTo>
                  <a:pt x="864828" y="2410712"/>
                </a:lnTo>
                <a:lnTo>
                  <a:pt x="864828" y="2407880"/>
                </a:lnTo>
                <a:lnTo>
                  <a:pt x="867662" y="2407880"/>
                </a:lnTo>
                <a:lnTo>
                  <a:pt x="867662" y="1638154"/>
                </a:lnTo>
                <a:lnTo>
                  <a:pt x="1637391" y="1638154"/>
                </a:lnTo>
                <a:lnTo>
                  <a:pt x="1637391" y="1636271"/>
                </a:lnTo>
                <a:lnTo>
                  <a:pt x="1639271" y="1636271"/>
                </a:lnTo>
                <a:lnTo>
                  <a:pt x="1639271" y="867661"/>
                </a:lnTo>
                <a:lnTo>
                  <a:pt x="2407882" y="867661"/>
                </a:lnTo>
                <a:lnTo>
                  <a:pt x="2407883" y="864829"/>
                </a:lnTo>
                <a:lnTo>
                  <a:pt x="2410716" y="864829"/>
                </a:lnTo>
                <a:lnTo>
                  <a:pt x="2410716" y="95102"/>
                </a:lnTo>
                <a:lnTo>
                  <a:pt x="3180445" y="95102"/>
                </a:lnTo>
                <a:lnTo>
                  <a:pt x="3180445" y="1018"/>
                </a:lnTo>
                <a:lnTo>
                  <a:pt x="2410716" y="1018"/>
                </a:lnTo>
                <a:lnTo>
                  <a:pt x="2410716" y="1"/>
                </a:lnTo>
                <a:lnTo>
                  <a:pt x="2316632" y="0"/>
                </a:lnTo>
                <a:lnTo>
                  <a:pt x="2316633" y="1018"/>
                </a:lnTo>
                <a:lnTo>
                  <a:pt x="2315617" y="1018"/>
                </a:lnTo>
                <a:lnTo>
                  <a:pt x="2315617" y="95102"/>
                </a:lnTo>
                <a:lnTo>
                  <a:pt x="2316632" y="95102"/>
                </a:lnTo>
                <a:lnTo>
                  <a:pt x="2316632" y="773577"/>
                </a:lnTo>
                <a:lnTo>
                  <a:pt x="1639271" y="773577"/>
                </a:lnTo>
                <a:lnTo>
                  <a:pt x="1639271" y="771443"/>
                </a:lnTo>
                <a:lnTo>
                  <a:pt x="1545187" y="771443"/>
                </a:lnTo>
                <a:lnTo>
                  <a:pt x="1545187" y="773577"/>
                </a:lnTo>
                <a:lnTo>
                  <a:pt x="1543054" y="773577"/>
                </a:lnTo>
                <a:lnTo>
                  <a:pt x="1543054" y="867661"/>
                </a:lnTo>
                <a:lnTo>
                  <a:pt x="1545187" y="867661"/>
                </a:lnTo>
                <a:lnTo>
                  <a:pt x="1545187" y="1544069"/>
                </a:lnTo>
                <a:lnTo>
                  <a:pt x="867662" y="1544069"/>
                </a:lnTo>
                <a:lnTo>
                  <a:pt x="867662" y="1543052"/>
                </a:lnTo>
                <a:lnTo>
                  <a:pt x="773578" y="1543052"/>
                </a:lnTo>
                <a:lnTo>
                  <a:pt x="773578" y="1544069"/>
                </a:lnTo>
                <a:lnTo>
                  <a:pt x="772563" y="1544069"/>
                </a:lnTo>
                <a:lnTo>
                  <a:pt x="772563" y="1638154"/>
                </a:lnTo>
                <a:lnTo>
                  <a:pt x="773578" y="1638154"/>
                </a:lnTo>
                <a:lnTo>
                  <a:pt x="773578" y="2316628"/>
                </a:lnTo>
                <a:lnTo>
                  <a:pt x="96217" y="2316628"/>
                </a:lnTo>
                <a:lnTo>
                  <a:pt x="96217" y="2314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69886" y="4695798"/>
            <a:ext cx="7866742" cy="57932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form, by injected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humour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, or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randomised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words which don't look even slightly believable. 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59021" y="391898"/>
            <a:ext cx="11309393" cy="1410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</a:rPr>
              <a:t>（</a:t>
            </a: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r>
              <a:rPr lang="zh-CN" altLang="en-US" sz="3600" b="1" dirty="0">
                <a:solidFill>
                  <a:schemeClr val="bg1"/>
                </a:solidFill>
              </a:rPr>
              <a:t>）评分多维度分析：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对单个分别从知名度、复杂度和创新度三个维度分析仓库特性。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-92333"/>
            <a:ext cx="65" cy="1846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-apple-system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744" y="3042109"/>
            <a:ext cx="4798462" cy="20557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6858" y="2793861"/>
            <a:ext cx="4043363" cy="2481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5400000">
            <a:off x="2616200" y="-2717799"/>
            <a:ext cx="6959601" cy="12192003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 rot="18900000" flipH="1">
            <a:off x="5874700" y="4161668"/>
            <a:ext cx="442598" cy="442441"/>
          </a:xfrm>
          <a:custGeom>
            <a:avLst/>
            <a:gdLst>
              <a:gd name="connsiteX0" fmla="*/ 2133 w 3180445"/>
              <a:gd name="connsiteY0" fmla="*/ 2314494 h 3179322"/>
              <a:gd name="connsiteX1" fmla="*/ 2133 w 3180445"/>
              <a:gd name="connsiteY1" fmla="*/ 2316628 h 3179322"/>
              <a:gd name="connsiteX2" fmla="*/ 0 w 3180445"/>
              <a:gd name="connsiteY2" fmla="*/ 2316628 h 3179322"/>
              <a:gd name="connsiteX3" fmla="*/ 0 w 3180445"/>
              <a:gd name="connsiteY3" fmla="*/ 2410712 h 3179322"/>
              <a:gd name="connsiteX4" fmla="*/ 2133 w 3180445"/>
              <a:gd name="connsiteY4" fmla="*/ 2410712 h 3179322"/>
              <a:gd name="connsiteX5" fmla="*/ 2133 w 3180445"/>
              <a:gd name="connsiteY5" fmla="*/ 3179322 h 3179322"/>
              <a:gd name="connsiteX6" fmla="*/ 96217 w 3180445"/>
              <a:gd name="connsiteY6" fmla="*/ 3179322 h 3179322"/>
              <a:gd name="connsiteX7" fmla="*/ 96217 w 3180445"/>
              <a:gd name="connsiteY7" fmla="*/ 2410712 h 3179322"/>
              <a:gd name="connsiteX8" fmla="*/ 864828 w 3180445"/>
              <a:gd name="connsiteY8" fmla="*/ 2410712 h 3179322"/>
              <a:gd name="connsiteX9" fmla="*/ 864828 w 3180445"/>
              <a:gd name="connsiteY9" fmla="*/ 2407880 h 3179322"/>
              <a:gd name="connsiteX10" fmla="*/ 867662 w 3180445"/>
              <a:gd name="connsiteY10" fmla="*/ 2407880 h 3179322"/>
              <a:gd name="connsiteX11" fmla="*/ 867662 w 3180445"/>
              <a:gd name="connsiteY11" fmla="*/ 1638154 h 3179322"/>
              <a:gd name="connsiteX12" fmla="*/ 1637391 w 3180445"/>
              <a:gd name="connsiteY12" fmla="*/ 1638154 h 3179322"/>
              <a:gd name="connsiteX13" fmla="*/ 1637391 w 3180445"/>
              <a:gd name="connsiteY13" fmla="*/ 1636271 h 3179322"/>
              <a:gd name="connsiteX14" fmla="*/ 1639271 w 3180445"/>
              <a:gd name="connsiteY14" fmla="*/ 1636271 h 3179322"/>
              <a:gd name="connsiteX15" fmla="*/ 1639271 w 3180445"/>
              <a:gd name="connsiteY15" fmla="*/ 867661 h 3179322"/>
              <a:gd name="connsiteX16" fmla="*/ 2407882 w 3180445"/>
              <a:gd name="connsiteY16" fmla="*/ 867661 h 3179322"/>
              <a:gd name="connsiteX17" fmla="*/ 2407883 w 3180445"/>
              <a:gd name="connsiteY17" fmla="*/ 864829 h 3179322"/>
              <a:gd name="connsiteX18" fmla="*/ 2410716 w 3180445"/>
              <a:gd name="connsiteY18" fmla="*/ 864829 h 3179322"/>
              <a:gd name="connsiteX19" fmla="*/ 2410716 w 3180445"/>
              <a:gd name="connsiteY19" fmla="*/ 95102 h 3179322"/>
              <a:gd name="connsiteX20" fmla="*/ 3180445 w 3180445"/>
              <a:gd name="connsiteY20" fmla="*/ 95102 h 3179322"/>
              <a:gd name="connsiteX21" fmla="*/ 3180445 w 3180445"/>
              <a:gd name="connsiteY21" fmla="*/ 1018 h 3179322"/>
              <a:gd name="connsiteX22" fmla="*/ 2410716 w 3180445"/>
              <a:gd name="connsiteY22" fmla="*/ 1018 h 3179322"/>
              <a:gd name="connsiteX23" fmla="*/ 2410716 w 3180445"/>
              <a:gd name="connsiteY23" fmla="*/ 1 h 3179322"/>
              <a:gd name="connsiteX24" fmla="*/ 2316632 w 3180445"/>
              <a:gd name="connsiteY24" fmla="*/ 0 h 3179322"/>
              <a:gd name="connsiteX25" fmla="*/ 2316633 w 3180445"/>
              <a:gd name="connsiteY25" fmla="*/ 1018 h 3179322"/>
              <a:gd name="connsiteX26" fmla="*/ 2315617 w 3180445"/>
              <a:gd name="connsiteY26" fmla="*/ 1018 h 3179322"/>
              <a:gd name="connsiteX27" fmla="*/ 2315617 w 3180445"/>
              <a:gd name="connsiteY27" fmla="*/ 95102 h 3179322"/>
              <a:gd name="connsiteX28" fmla="*/ 2316632 w 3180445"/>
              <a:gd name="connsiteY28" fmla="*/ 95102 h 3179322"/>
              <a:gd name="connsiteX29" fmla="*/ 2316632 w 3180445"/>
              <a:gd name="connsiteY29" fmla="*/ 773577 h 3179322"/>
              <a:gd name="connsiteX30" fmla="*/ 1639271 w 3180445"/>
              <a:gd name="connsiteY30" fmla="*/ 773577 h 3179322"/>
              <a:gd name="connsiteX31" fmla="*/ 1639271 w 3180445"/>
              <a:gd name="connsiteY31" fmla="*/ 771443 h 3179322"/>
              <a:gd name="connsiteX32" fmla="*/ 1545187 w 3180445"/>
              <a:gd name="connsiteY32" fmla="*/ 771443 h 3179322"/>
              <a:gd name="connsiteX33" fmla="*/ 1545187 w 3180445"/>
              <a:gd name="connsiteY33" fmla="*/ 773577 h 3179322"/>
              <a:gd name="connsiteX34" fmla="*/ 1543054 w 3180445"/>
              <a:gd name="connsiteY34" fmla="*/ 773577 h 3179322"/>
              <a:gd name="connsiteX35" fmla="*/ 1543054 w 3180445"/>
              <a:gd name="connsiteY35" fmla="*/ 867661 h 3179322"/>
              <a:gd name="connsiteX36" fmla="*/ 1545187 w 3180445"/>
              <a:gd name="connsiteY36" fmla="*/ 867661 h 3179322"/>
              <a:gd name="connsiteX37" fmla="*/ 1545187 w 3180445"/>
              <a:gd name="connsiteY37" fmla="*/ 1544069 h 3179322"/>
              <a:gd name="connsiteX38" fmla="*/ 867662 w 3180445"/>
              <a:gd name="connsiteY38" fmla="*/ 1544069 h 3179322"/>
              <a:gd name="connsiteX39" fmla="*/ 867662 w 3180445"/>
              <a:gd name="connsiteY39" fmla="*/ 1543052 h 3179322"/>
              <a:gd name="connsiteX40" fmla="*/ 773578 w 3180445"/>
              <a:gd name="connsiteY40" fmla="*/ 1543052 h 3179322"/>
              <a:gd name="connsiteX41" fmla="*/ 773578 w 3180445"/>
              <a:gd name="connsiteY41" fmla="*/ 1544069 h 3179322"/>
              <a:gd name="connsiteX42" fmla="*/ 772563 w 3180445"/>
              <a:gd name="connsiteY42" fmla="*/ 1544069 h 3179322"/>
              <a:gd name="connsiteX43" fmla="*/ 772563 w 3180445"/>
              <a:gd name="connsiteY43" fmla="*/ 1638154 h 3179322"/>
              <a:gd name="connsiteX44" fmla="*/ 773578 w 3180445"/>
              <a:gd name="connsiteY44" fmla="*/ 1638154 h 3179322"/>
              <a:gd name="connsiteX45" fmla="*/ 773578 w 3180445"/>
              <a:gd name="connsiteY45" fmla="*/ 2316628 h 3179322"/>
              <a:gd name="connsiteX46" fmla="*/ 96217 w 3180445"/>
              <a:gd name="connsiteY46" fmla="*/ 2316628 h 3179322"/>
              <a:gd name="connsiteX47" fmla="*/ 96217 w 3180445"/>
              <a:gd name="connsiteY47" fmla="*/ 2314494 h 317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80445" h="3179322">
                <a:moveTo>
                  <a:pt x="2133" y="2314494"/>
                </a:moveTo>
                <a:lnTo>
                  <a:pt x="2133" y="2316628"/>
                </a:lnTo>
                <a:lnTo>
                  <a:pt x="0" y="2316628"/>
                </a:lnTo>
                <a:lnTo>
                  <a:pt x="0" y="2410712"/>
                </a:lnTo>
                <a:lnTo>
                  <a:pt x="2133" y="2410712"/>
                </a:lnTo>
                <a:lnTo>
                  <a:pt x="2133" y="3179322"/>
                </a:lnTo>
                <a:lnTo>
                  <a:pt x="96217" y="3179322"/>
                </a:lnTo>
                <a:lnTo>
                  <a:pt x="96217" y="2410712"/>
                </a:lnTo>
                <a:lnTo>
                  <a:pt x="864828" y="2410712"/>
                </a:lnTo>
                <a:lnTo>
                  <a:pt x="864828" y="2407880"/>
                </a:lnTo>
                <a:lnTo>
                  <a:pt x="867662" y="2407880"/>
                </a:lnTo>
                <a:lnTo>
                  <a:pt x="867662" y="1638154"/>
                </a:lnTo>
                <a:lnTo>
                  <a:pt x="1637391" y="1638154"/>
                </a:lnTo>
                <a:lnTo>
                  <a:pt x="1637391" y="1636271"/>
                </a:lnTo>
                <a:lnTo>
                  <a:pt x="1639271" y="1636271"/>
                </a:lnTo>
                <a:lnTo>
                  <a:pt x="1639271" y="867661"/>
                </a:lnTo>
                <a:lnTo>
                  <a:pt x="2407882" y="867661"/>
                </a:lnTo>
                <a:lnTo>
                  <a:pt x="2407883" y="864829"/>
                </a:lnTo>
                <a:lnTo>
                  <a:pt x="2410716" y="864829"/>
                </a:lnTo>
                <a:lnTo>
                  <a:pt x="2410716" y="95102"/>
                </a:lnTo>
                <a:lnTo>
                  <a:pt x="3180445" y="95102"/>
                </a:lnTo>
                <a:lnTo>
                  <a:pt x="3180445" y="1018"/>
                </a:lnTo>
                <a:lnTo>
                  <a:pt x="2410716" y="1018"/>
                </a:lnTo>
                <a:lnTo>
                  <a:pt x="2410716" y="1"/>
                </a:lnTo>
                <a:lnTo>
                  <a:pt x="2316632" y="0"/>
                </a:lnTo>
                <a:lnTo>
                  <a:pt x="2316633" y="1018"/>
                </a:lnTo>
                <a:lnTo>
                  <a:pt x="2315617" y="1018"/>
                </a:lnTo>
                <a:lnTo>
                  <a:pt x="2315617" y="95102"/>
                </a:lnTo>
                <a:lnTo>
                  <a:pt x="2316632" y="95102"/>
                </a:lnTo>
                <a:lnTo>
                  <a:pt x="2316632" y="773577"/>
                </a:lnTo>
                <a:lnTo>
                  <a:pt x="1639271" y="773577"/>
                </a:lnTo>
                <a:lnTo>
                  <a:pt x="1639271" y="771443"/>
                </a:lnTo>
                <a:lnTo>
                  <a:pt x="1545187" y="771443"/>
                </a:lnTo>
                <a:lnTo>
                  <a:pt x="1545187" y="773577"/>
                </a:lnTo>
                <a:lnTo>
                  <a:pt x="1543054" y="773577"/>
                </a:lnTo>
                <a:lnTo>
                  <a:pt x="1543054" y="867661"/>
                </a:lnTo>
                <a:lnTo>
                  <a:pt x="1545187" y="867661"/>
                </a:lnTo>
                <a:lnTo>
                  <a:pt x="1545187" y="1544069"/>
                </a:lnTo>
                <a:lnTo>
                  <a:pt x="867662" y="1544069"/>
                </a:lnTo>
                <a:lnTo>
                  <a:pt x="867662" y="1543052"/>
                </a:lnTo>
                <a:lnTo>
                  <a:pt x="773578" y="1543052"/>
                </a:lnTo>
                <a:lnTo>
                  <a:pt x="773578" y="1544069"/>
                </a:lnTo>
                <a:lnTo>
                  <a:pt x="772563" y="1544069"/>
                </a:lnTo>
                <a:lnTo>
                  <a:pt x="772563" y="1638154"/>
                </a:lnTo>
                <a:lnTo>
                  <a:pt x="773578" y="1638154"/>
                </a:lnTo>
                <a:lnTo>
                  <a:pt x="773578" y="2316628"/>
                </a:lnTo>
                <a:lnTo>
                  <a:pt x="96217" y="2316628"/>
                </a:lnTo>
                <a:lnTo>
                  <a:pt x="96217" y="2314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69886" y="4695798"/>
            <a:ext cx="7866742" cy="57932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form, by injected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humour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, or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randomised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words which don't look even slightly believable. 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59021" y="391898"/>
            <a:ext cx="11309393" cy="1964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</a:rPr>
              <a:t>（</a:t>
            </a:r>
            <a:r>
              <a:rPr lang="en-US" altLang="zh-CN" sz="3600" b="1" dirty="0">
                <a:solidFill>
                  <a:schemeClr val="bg1"/>
                </a:solidFill>
              </a:rPr>
              <a:t>2</a:t>
            </a:r>
            <a:r>
              <a:rPr lang="zh-CN" altLang="en-US" sz="3600" b="1" dirty="0">
                <a:solidFill>
                  <a:schemeClr val="bg1"/>
                </a:solidFill>
              </a:rPr>
              <a:t>）个性化优化建议：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调用大模型，针对评分维度较低的仓库，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分析仓库冷门原因，生成针对性优化建议。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-92333"/>
            <a:ext cx="65" cy="1846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-apple-system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039712A-8240-5CC9-9644-26CB123DF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901" y="3480214"/>
            <a:ext cx="6096000" cy="303161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6275B9A-179A-B166-F619-86EDC760B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3915" y="2405435"/>
            <a:ext cx="5770400" cy="28696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5400000">
            <a:off x="2616200" y="-2717799"/>
            <a:ext cx="6959601" cy="12192003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 rot="18900000" flipH="1">
            <a:off x="5874700" y="4161668"/>
            <a:ext cx="442598" cy="442441"/>
          </a:xfrm>
          <a:custGeom>
            <a:avLst/>
            <a:gdLst>
              <a:gd name="connsiteX0" fmla="*/ 2133 w 3180445"/>
              <a:gd name="connsiteY0" fmla="*/ 2314494 h 3179322"/>
              <a:gd name="connsiteX1" fmla="*/ 2133 w 3180445"/>
              <a:gd name="connsiteY1" fmla="*/ 2316628 h 3179322"/>
              <a:gd name="connsiteX2" fmla="*/ 0 w 3180445"/>
              <a:gd name="connsiteY2" fmla="*/ 2316628 h 3179322"/>
              <a:gd name="connsiteX3" fmla="*/ 0 w 3180445"/>
              <a:gd name="connsiteY3" fmla="*/ 2410712 h 3179322"/>
              <a:gd name="connsiteX4" fmla="*/ 2133 w 3180445"/>
              <a:gd name="connsiteY4" fmla="*/ 2410712 h 3179322"/>
              <a:gd name="connsiteX5" fmla="*/ 2133 w 3180445"/>
              <a:gd name="connsiteY5" fmla="*/ 3179322 h 3179322"/>
              <a:gd name="connsiteX6" fmla="*/ 96217 w 3180445"/>
              <a:gd name="connsiteY6" fmla="*/ 3179322 h 3179322"/>
              <a:gd name="connsiteX7" fmla="*/ 96217 w 3180445"/>
              <a:gd name="connsiteY7" fmla="*/ 2410712 h 3179322"/>
              <a:gd name="connsiteX8" fmla="*/ 864828 w 3180445"/>
              <a:gd name="connsiteY8" fmla="*/ 2410712 h 3179322"/>
              <a:gd name="connsiteX9" fmla="*/ 864828 w 3180445"/>
              <a:gd name="connsiteY9" fmla="*/ 2407880 h 3179322"/>
              <a:gd name="connsiteX10" fmla="*/ 867662 w 3180445"/>
              <a:gd name="connsiteY10" fmla="*/ 2407880 h 3179322"/>
              <a:gd name="connsiteX11" fmla="*/ 867662 w 3180445"/>
              <a:gd name="connsiteY11" fmla="*/ 1638154 h 3179322"/>
              <a:gd name="connsiteX12" fmla="*/ 1637391 w 3180445"/>
              <a:gd name="connsiteY12" fmla="*/ 1638154 h 3179322"/>
              <a:gd name="connsiteX13" fmla="*/ 1637391 w 3180445"/>
              <a:gd name="connsiteY13" fmla="*/ 1636271 h 3179322"/>
              <a:gd name="connsiteX14" fmla="*/ 1639271 w 3180445"/>
              <a:gd name="connsiteY14" fmla="*/ 1636271 h 3179322"/>
              <a:gd name="connsiteX15" fmla="*/ 1639271 w 3180445"/>
              <a:gd name="connsiteY15" fmla="*/ 867661 h 3179322"/>
              <a:gd name="connsiteX16" fmla="*/ 2407882 w 3180445"/>
              <a:gd name="connsiteY16" fmla="*/ 867661 h 3179322"/>
              <a:gd name="connsiteX17" fmla="*/ 2407883 w 3180445"/>
              <a:gd name="connsiteY17" fmla="*/ 864829 h 3179322"/>
              <a:gd name="connsiteX18" fmla="*/ 2410716 w 3180445"/>
              <a:gd name="connsiteY18" fmla="*/ 864829 h 3179322"/>
              <a:gd name="connsiteX19" fmla="*/ 2410716 w 3180445"/>
              <a:gd name="connsiteY19" fmla="*/ 95102 h 3179322"/>
              <a:gd name="connsiteX20" fmla="*/ 3180445 w 3180445"/>
              <a:gd name="connsiteY20" fmla="*/ 95102 h 3179322"/>
              <a:gd name="connsiteX21" fmla="*/ 3180445 w 3180445"/>
              <a:gd name="connsiteY21" fmla="*/ 1018 h 3179322"/>
              <a:gd name="connsiteX22" fmla="*/ 2410716 w 3180445"/>
              <a:gd name="connsiteY22" fmla="*/ 1018 h 3179322"/>
              <a:gd name="connsiteX23" fmla="*/ 2410716 w 3180445"/>
              <a:gd name="connsiteY23" fmla="*/ 1 h 3179322"/>
              <a:gd name="connsiteX24" fmla="*/ 2316632 w 3180445"/>
              <a:gd name="connsiteY24" fmla="*/ 0 h 3179322"/>
              <a:gd name="connsiteX25" fmla="*/ 2316633 w 3180445"/>
              <a:gd name="connsiteY25" fmla="*/ 1018 h 3179322"/>
              <a:gd name="connsiteX26" fmla="*/ 2315617 w 3180445"/>
              <a:gd name="connsiteY26" fmla="*/ 1018 h 3179322"/>
              <a:gd name="connsiteX27" fmla="*/ 2315617 w 3180445"/>
              <a:gd name="connsiteY27" fmla="*/ 95102 h 3179322"/>
              <a:gd name="connsiteX28" fmla="*/ 2316632 w 3180445"/>
              <a:gd name="connsiteY28" fmla="*/ 95102 h 3179322"/>
              <a:gd name="connsiteX29" fmla="*/ 2316632 w 3180445"/>
              <a:gd name="connsiteY29" fmla="*/ 773577 h 3179322"/>
              <a:gd name="connsiteX30" fmla="*/ 1639271 w 3180445"/>
              <a:gd name="connsiteY30" fmla="*/ 773577 h 3179322"/>
              <a:gd name="connsiteX31" fmla="*/ 1639271 w 3180445"/>
              <a:gd name="connsiteY31" fmla="*/ 771443 h 3179322"/>
              <a:gd name="connsiteX32" fmla="*/ 1545187 w 3180445"/>
              <a:gd name="connsiteY32" fmla="*/ 771443 h 3179322"/>
              <a:gd name="connsiteX33" fmla="*/ 1545187 w 3180445"/>
              <a:gd name="connsiteY33" fmla="*/ 773577 h 3179322"/>
              <a:gd name="connsiteX34" fmla="*/ 1543054 w 3180445"/>
              <a:gd name="connsiteY34" fmla="*/ 773577 h 3179322"/>
              <a:gd name="connsiteX35" fmla="*/ 1543054 w 3180445"/>
              <a:gd name="connsiteY35" fmla="*/ 867661 h 3179322"/>
              <a:gd name="connsiteX36" fmla="*/ 1545187 w 3180445"/>
              <a:gd name="connsiteY36" fmla="*/ 867661 h 3179322"/>
              <a:gd name="connsiteX37" fmla="*/ 1545187 w 3180445"/>
              <a:gd name="connsiteY37" fmla="*/ 1544069 h 3179322"/>
              <a:gd name="connsiteX38" fmla="*/ 867662 w 3180445"/>
              <a:gd name="connsiteY38" fmla="*/ 1544069 h 3179322"/>
              <a:gd name="connsiteX39" fmla="*/ 867662 w 3180445"/>
              <a:gd name="connsiteY39" fmla="*/ 1543052 h 3179322"/>
              <a:gd name="connsiteX40" fmla="*/ 773578 w 3180445"/>
              <a:gd name="connsiteY40" fmla="*/ 1543052 h 3179322"/>
              <a:gd name="connsiteX41" fmla="*/ 773578 w 3180445"/>
              <a:gd name="connsiteY41" fmla="*/ 1544069 h 3179322"/>
              <a:gd name="connsiteX42" fmla="*/ 772563 w 3180445"/>
              <a:gd name="connsiteY42" fmla="*/ 1544069 h 3179322"/>
              <a:gd name="connsiteX43" fmla="*/ 772563 w 3180445"/>
              <a:gd name="connsiteY43" fmla="*/ 1638154 h 3179322"/>
              <a:gd name="connsiteX44" fmla="*/ 773578 w 3180445"/>
              <a:gd name="connsiteY44" fmla="*/ 1638154 h 3179322"/>
              <a:gd name="connsiteX45" fmla="*/ 773578 w 3180445"/>
              <a:gd name="connsiteY45" fmla="*/ 2316628 h 3179322"/>
              <a:gd name="connsiteX46" fmla="*/ 96217 w 3180445"/>
              <a:gd name="connsiteY46" fmla="*/ 2316628 h 3179322"/>
              <a:gd name="connsiteX47" fmla="*/ 96217 w 3180445"/>
              <a:gd name="connsiteY47" fmla="*/ 2314494 h 317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80445" h="3179322">
                <a:moveTo>
                  <a:pt x="2133" y="2314494"/>
                </a:moveTo>
                <a:lnTo>
                  <a:pt x="2133" y="2316628"/>
                </a:lnTo>
                <a:lnTo>
                  <a:pt x="0" y="2316628"/>
                </a:lnTo>
                <a:lnTo>
                  <a:pt x="0" y="2410712"/>
                </a:lnTo>
                <a:lnTo>
                  <a:pt x="2133" y="2410712"/>
                </a:lnTo>
                <a:lnTo>
                  <a:pt x="2133" y="3179322"/>
                </a:lnTo>
                <a:lnTo>
                  <a:pt x="96217" y="3179322"/>
                </a:lnTo>
                <a:lnTo>
                  <a:pt x="96217" y="2410712"/>
                </a:lnTo>
                <a:lnTo>
                  <a:pt x="864828" y="2410712"/>
                </a:lnTo>
                <a:lnTo>
                  <a:pt x="864828" y="2407880"/>
                </a:lnTo>
                <a:lnTo>
                  <a:pt x="867662" y="2407880"/>
                </a:lnTo>
                <a:lnTo>
                  <a:pt x="867662" y="1638154"/>
                </a:lnTo>
                <a:lnTo>
                  <a:pt x="1637391" y="1638154"/>
                </a:lnTo>
                <a:lnTo>
                  <a:pt x="1637391" y="1636271"/>
                </a:lnTo>
                <a:lnTo>
                  <a:pt x="1639271" y="1636271"/>
                </a:lnTo>
                <a:lnTo>
                  <a:pt x="1639271" y="867661"/>
                </a:lnTo>
                <a:lnTo>
                  <a:pt x="2407882" y="867661"/>
                </a:lnTo>
                <a:lnTo>
                  <a:pt x="2407883" y="864829"/>
                </a:lnTo>
                <a:lnTo>
                  <a:pt x="2410716" y="864829"/>
                </a:lnTo>
                <a:lnTo>
                  <a:pt x="2410716" y="95102"/>
                </a:lnTo>
                <a:lnTo>
                  <a:pt x="3180445" y="95102"/>
                </a:lnTo>
                <a:lnTo>
                  <a:pt x="3180445" y="1018"/>
                </a:lnTo>
                <a:lnTo>
                  <a:pt x="2410716" y="1018"/>
                </a:lnTo>
                <a:lnTo>
                  <a:pt x="2410716" y="1"/>
                </a:lnTo>
                <a:lnTo>
                  <a:pt x="2316632" y="0"/>
                </a:lnTo>
                <a:lnTo>
                  <a:pt x="2316633" y="1018"/>
                </a:lnTo>
                <a:lnTo>
                  <a:pt x="2315617" y="1018"/>
                </a:lnTo>
                <a:lnTo>
                  <a:pt x="2315617" y="95102"/>
                </a:lnTo>
                <a:lnTo>
                  <a:pt x="2316632" y="95102"/>
                </a:lnTo>
                <a:lnTo>
                  <a:pt x="2316632" y="773577"/>
                </a:lnTo>
                <a:lnTo>
                  <a:pt x="1639271" y="773577"/>
                </a:lnTo>
                <a:lnTo>
                  <a:pt x="1639271" y="771443"/>
                </a:lnTo>
                <a:lnTo>
                  <a:pt x="1545187" y="771443"/>
                </a:lnTo>
                <a:lnTo>
                  <a:pt x="1545187" y="773577"/>
                </a:lnTo>
                <a:lnTo>
                  <a:pt x="1543054" y="773577"/>
                </a:lnTo>
                <a:lnTo>
                  <a:pt x="1543054" y="867661"/>
                </a:lnTo>
                <a:lnTo>
                  <a:pt x="1545187" y="867661"/>
                </a:lnTo>
                <a:lnTo>
                  <a:pt x="1545187" y="1544069"/>
                </a:lnTo>
                <a:lnTo>
                  <a:pt x="867662" y="1544069"/>
                </a:lnTo>
                <a:lnTo>
                  <a:pt x="867662" y="1543052"/>
                </a:lnTo>
                <a:lnTo>
                  <a:pt x="773578" y="1543052"/>
                </a:lnTo>
                <a:lnTo>
                  <a:pt x="773578" y="1544069"/>
                </a:lnTo>
                <a:lnTo>
                  <a:pt x="772563" y="1544069"/>
                </a:lnTo>
                <a:lnTo>
                  <a:pt x="772563" y="1638154"/>
                </a:lnTo>
                <a:lnTo>
                  <a:pt x="773578" y="1638154"/>
                </a:lnTo>
                <a:lnTo>
                  <a:pt x="773578" y="2316628"/>
                </a:lnTo>
                <a:lnTo>
                  <a:pt x="96217" y="2316628"/>
                </a:lnTo>
                <a:lnTo>
                  <a:pt x="96217" y="2314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69886" y="4695798"/>
            <a:ext cx="7866742" cy="57932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form, by injected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humour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, or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randomised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words which don't look even slightly believable. 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59021" y="391898"/>
            <a:ext cx="11309393" cy="1410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</a:rPr>
              <a:t>（</a:t>
            </a: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r>
              <a:rPr lang="zh-CN" altLang="en-US" sz="3600" b="1" dirty="0">
                <a:solidFill>
                  <a:schemeClr val="bg1"/>
                </a:solidFill>
              </a:rPr>
              <a:t>）可视化展示：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通过</a:t>
            </a:r>
            <a:r>
              <a:rPr lang="en-US" altLang="zh-CN" sz="2400" dirty="0">
                <a:solidFill>
                  <a:schemeClr val="bg1"/>
                </a:solidFill>
              </a:rPr>
              <a:t>README</a:t>
            </a:r>
            <a:r>
              <a:rPr lang="zh-CN" altLang="en-US" sz="2400" dirty="0">
                <a:solidFill>
                  <a:schemeClr val="bg1"/>
                </a:solidFill>
              </a:rPr>
              <a:t>词云图、评分柱状图等形式展示仓库内容与评分分布。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-92333"/>
            <a:ext cx="65" cy="1846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-apple-system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2939" y="2017120"/>
            <a:ext cx="9302620" cy="46263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COMMONDATA" val="eyJoZGlkIjoiYzFhZGY0ZTViYWQyN2I0ZGJhNDk0OThkMjNkNmQ2MDYifQ==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5a4efmyp">
      <a:majorFont>
        <a:latin typeface="Agency FB"/>
        <a:ea typeface="微软雅黑"/>
        <a:cs typeface=""/>
      </a:majorFont>
      <a:minorFont>
        <a:latin typeface="Agency FB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2686</Words>
  <Application>Microsoft Office PowerPoint</Application>
  <PresentationFormat>宽屏</PresentationFormat>
  <Paragraphs>139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Titillium</vt:lpstr>
      <vt:lpstr>等线</vt:lpstr>
      <vt:lpstr>微软雅黑</vt:lpstr>
      <vt:lpstr>Agency FB</vt:lpstr>
      <vt:lpstr>Arial</vt:lpstr>
      <vt:lpstr>Calibri</vt:lpstr>
      <vt:lpstr>Lato Light</vt:lpstr>
      <vt:lpstr>Open Sans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感谢观看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策划</dc:title>
  <dc:creator>第一PPT</dc:creator>
  <cp:keywords>www.1ppt.com</cp:keywords>
  <dc:description>www.1ppt.com</dc:description>
  <cp:lastModifiedBy>3116360454@qq.com</cp:lastModifiedBy>
  <cp:revision>61</cp:revision>
  <dcterms:created xsi:type="dcterms:W3CDTF">2017-09-02T11:45:00Z</dcterms:created>
  <dcterms:modified xsi:type="dcterms:W3CDTF">2025-01-01T16:34:43Z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58F9EF8C027B405C981E64D44F32AEF3_12</vt:lpwstr>
  </property>
  <property fmtid="{D5CDD505-2E9C-101B-9397-08002B2CF9AE}" pid="3" name="KSOProductBuildVer">
    <vt:lpwstr>2052-12.1.0.18276</vt:lpwstr>
  </property>
</Properties>
</file>